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65" r:id="rId2"/>
    <p:sldId id="294" r:id="rId3"/>
    <p:sldId id="310" r:id="rId4"/>
    <p:sldId id="311" r:id="rId5"/>
    <p:sldId id="299" r:id="rId6"/>
    <p:sldId id="306" r:id="rId7"/>
    <p:sldId id="318" r:id="rId8"/>
    <p:sldId id="307" r:id="rId9"/>
    <p:sldId id="316" r:id="rId10"/>
    <p:sldId id="319" r:id="rId11"/>
    <p:sldId id="321" r:id="rId12"/>
    <p:sldId id="325" r:id="rId13"/>
    <p:sldId id="312" r:id="rId14"/>
    <p:sldId id="320" r:id="rId15"/>
    <p:sldId id="313" r:id="rId16"/>
    <p:sldId id="323" r:id="rId17"/>
    <p:sldId id="326" r:id="rId18"/>
    <p:sldId id="327" r:id="rId19"/>
    <p:sldId id="322" r:id="rId20"/>
    <p:sldId id="295" r:id="rId21"/>
    <p:sldId id="298" r:id="rId22"/>
    <p:sldId id="279" r:id="rId23"/>
    <p:sldId id="308"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EB97DA63-CB8B-425C-AC78-E16F29A58B86}">
          <p14:sldIdLst>
            <p14:sldId id="265"/>
            <p14:sldId id="294"/>
          </p14:sldIdLst>
        </p14:section>
        <p14:section name="Body (content) slides" id="{86D326B8-B1F4-470E-ACC7-B0917D5F3E13}">
          <p14:sldIdLst>
            <p14:sldId id="310"/>
            <p14:sldId id="311"/>
            <p14:sldId id="299"/>
            <p14:sldId id="306"/>
            <p14:sldId id="318"/>
            <p14:sldId id="307"/>
            <p14:sldId id="316"/>
            <p14:sldId id="319"/>
            <p14:sldId id="321"/>
            <p14:sldId id="325"/>
            <p14:sldId id="312"/>
            <p14:sldId id="320"/>
            <p14:sldId id="313"/>
            <p14:sldId id="323"/>
            <p14:sldId id="326"/>
            <p14:sldId id="327"/>
            <p14:sldId id="322"/>
            <p14:sldId id="295"/>
            <p14:sldId id="298"/>
            <p14:sldId id="279"/>
            <p14:sldId id="308"/>
          </p14:sldIdLst>
        </p14:section>
        <p14:section name="Section separator slides" id="{A88420AD-D63A-49B0-9EA2-8A913753E5CC}">
          <p14:sldIdLst/>
        </p14:section>
        <p14:section name="End of presentation slide" id="{FA6E58FB-4655-4ADA-838A-304575EC2E6B}">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FFE8"/>
    <a:srgbClr val="A7FFD3"/>
    <a:srgbClr val="193E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p:restoredTop sz="94643"/>
  </p:normalViewPr>
  <p:slideViewPr>
    <p:cSldViewPr snapToGrid="0" snapToObjects="1">
      <p:cViewPr>
        <p:scale>
          <a:sx n="85" d="100"/>
          <a:sy n="85" d="100"/>
        </p:scale>
        <p:origin x="-82"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5410C5-9A53-FA48-95CE-A5C3F1C69136}" type="datetimeFigureOut">
              <a:rPr lang="en-US" smtClean="0"/>
              <a:t>4/20/26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7EB28-5729-7840-B599-6EE5055EFBF6}" type="slidenum">
              <a:rPr lang="en-US" smtClean="0"/>
              <a:t>‹#›</a:t>
            </a:fld>
            <a:endParaRPr lang="en-US"/>
          </a:p>
        </p:txBody>
      </p:sp>
    </p:spTree>
    <p:extLst>
      <p:ext uri="{BB962C8B-B14F-4D97-AF65-F5344CB8AC3E}">
        <p14:creationId xmlns:p14="http://schemas.microsoft.com/office/powerpoint/2010/main" val="645751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D77040-1374-496F-AD4B-949EF56C600A}"/>
              </a:ext>
            </a:extLst>
          </p:cNvPr>
          <p:cNvSpPr>
            <a:spLocks noGrp="1" noChangeArrowheads="1"/>
          </p:cNvSpPr>
          <p:nvPr>
            <p:ph type="sldNum"/>
          </p:nvPr>
        </p:nvSpPr>
        <p:spPr>
          <a:ln/>
        </p:spPr>
        <p:txBody>
          <a:bodyPr/>
          <a:lstStyle/>
          <a:p>
            <a:fld id="{881EAF1B-499C-45AD-9281-C681C25ACAAF}" type="slidenum">
              <a:rPr lang="en-US" altLang="en-US"/>
              <a:pPr/>
              <a:t>12</a:t>
            </a:fld>
            <a:endParaRPr lang="en-US" altLang="en-US"/>
          </a:p>
        </p:txBody>
      </p:sp>
      <p:sp>
        <p:nvSpPr>
          <p:cNvPr id="4097" name="Rectangle 1">
            <a:extLst>
              <a:ext uri="{FF2B5EF4-FFF2-40B4-BE49-F238E27FC236}">
                <a16:creationId xmlns:a16="http://schemas.microsoft.com/office/drawing/2014/main" id="{7CFAED44-B559-4609-97B0-5324A68802E1}"/>
              </a:ext>
            </a:extLst>
          </p:cNvPr>
          <p:cNvSpPr txBox="1">
            <a:spLocks noGrp="1" noRot="1" noChangeAspect="1" noChangeArrowheads="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2F85598A-1F19-4BF3-A46C-99398BDDEE27}"/>
              </a:ext>
            </a:extLst>
          </p:cNvPr>
          <p:cNvSpPr txBox="1">
            <a:spLocks noGrp="1" noChangeArrowheads="1"/>
          </p:cNvSpPr>
          <p:nvPr>
            <p:ph type="body" idx="1"/>
          </p:nvPr>
        </p:nvSpPr>
        <p:spPr bwMode="auto">
          <a:xfrm>
            <a:off x="1185863" y="4787900"/>
            <a:ext cx="5407025" cy="62341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2000">
                <a:latin typeface="arial" panose="020B0604020202020204" pitchFamily="34" charset="0"/>
                <a:cs typeface="Baekmuk Batang" charset="0"/>
              </a:rPr>
              <a:t>Dual images (original left; legend right). A transverse view of the axillary vein with PICC in place, surrounded by echogenic thrombus that is distending the vein (dark red). The axillary artery (red) and cephalic vein (blue) are also seen.</a:t>
            </a: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2000">
                <a:latin typeface="arial" panose="020B0604020202020204" pitchFamily="34" charset="0"/>
                <a:cs typeface="Baekmuk Batang" charset="0"/>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19.emf"/><Relationship Id="rId5" Type="http://schemas.openxmlformats.org/officeDocument/2006/relationships/image" Target="../media/image8.emf"/><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70498B-F222-4740-B0CF-064F72475A2E}"/>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Subtitle 2"/>
          <p:cNvSpPr>
            <a:spLocks noGrp="1"/>
          </p:cNvSpPr>
          <p:nvPr>
            <p:ph type="subTitle" idx="1"/>
          </p:nvPr>
        </p:nvSpPr>
        <p:spPr>
          <a:xfrm>
            <a:off x="1143000" y="3474618"/>
            <a:ext cx="6858000"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FB3D76-E95C-734A-BDD4-10A5E36E6C85}" type="slidenum">
              <a:rPr lang="en-US" smtClean="0"/>
              <a:pPr/>
              <a:t>‹#›</a:t>
            </a:fld>
            <a:endParaRPr lang="en-US" dirty="0"/>
          </a:p>
        </p:txBody>
      </p:sp>
      <p:pic>
        <p:nvPicPr>
          <p:cNvPr id="9" name="Picture 8">
            <a:extLst>
              <a:ext uri="{FF2B5EF4-FFF2-40B4-BE49-F238E27FC236}">
                <a16:creationId xmlns:a16="http://schemas.microsoft.com/office/drawing/2014/main" id="{51DDF4C2-BA67-BD4B-A410-563E29863176}"/>
              </a:ext>
            </a:extLst>
          </p:cNvPr>
          <p:cNvPicPr>
            <a:picLocks noChangeAspect="1"/>
          </p:cNvPicPr>
          <p:nvPr userDrawn="1"/>
        </p:nvPicPr>
        <p:blipFill>
          <a:blip r:embed="rId3"/>
          <a:stretch>
            <a:fillRect/>
          </a:stretch>
        </p:blipFill>
        <p:spPr>
          <a:xfrm>
            <a:off x="343065" y="305407"/>
            <a:ext cx="2508969" cy="289497"/>
          </a:xfrm>
          <a:prstGeom prst="rect">
            <a:avLst/>
          </a:prstGeom>
        </p:spPr>
      </p:pic>
      <p:pic>
        <p:nvPicPr>
          <p:cNvPr id="10" name="Picture 9">
            <a:extLst>
              <a:ext uri="{FF2B5EF4-FFF2-40B4-BE49-F238E27FC236}">
                <a16:creationId xmlns:a16="http://schemas.microsoft.com/office/drawing/2014/main" id="{FA5480B5-6974-624D-B920-9621240FC586}"/>
              </a:ext>
            </a:extLst>
          </p:cNvPr>
          <p:cNvPicPr>
            <a:picLocks noChangeAspect="1"/>
          </p:cNvPicPr>
          <p:nvPr userDrawn="1"/>
        </p:nvPicPr>
        <p:blipFill rotWithShape="1">
          <a:blip r:embed="rId4"/>
          <a:srcRect l="35446" b="23513"/>
          <a:stretch/>
        </p:blipFill>
        <p:spPr>
          <a:xfrm>
            <a:off x="0" y="5139116"/>
            <a:ext cx="1450731" cy="1718884"/>
          </a:xfrm>
          <a:prstGeom prst="rect">
            <a:avLst/>
          </a:prstGeom>
        </p:spPr>
      </p:pic>
      <p:pic>
        <p:nvPicPr>
          <p:cNvPr id="11" name="Picture 10">
            <a:extLst>
              <a:ext uri="{FF2B5EF4-FFF2-40B4-BE49-F238E27FC236}">
                <a16:creationId xmlns:a16="http://schemas.microsoft.com/office/drawing/2014/main" id="{A6A0AA2D-979A-3542-B125-52B71F4F55C7}"/>
              </a:ext>
            </a:extLst>
          </p:cNvPr>
          <p:cNvPicPr>
            <a:picLocks noChangeAspect="1"/>
          </p:cNvPicPr>
          <p:nvPr userDrawn="1"/>
        </p:nvPicPr>
        <p:blipFill>
          <a:blip r:embed="rId5"/>
          <a:stretch>
            <a:fillRect/>
          </a:stretch>
        </p:blipFill>
        <p:spPr>
          <a:xfrm rot="16200000">
            <a:off x="7618363" y="1245088"/>
            <a:ext cx="1351700" cy="1013775"/>
          </a:xfrm>
          <a:prstGeom prst="rect">
            <a:avLst/>
          </a:prstGeom>
        </p:spPr>
      </p:pic>
      <p:pic>
        <p:nvPicPr>
          <p:cNvPr id="14" name="Picture 13">
            <a:extLst>
              <a:ext uri="{FF2B5EF4-FFF2-40B4-BE49-F238E27FC236}">
                <a16:creationId xmlns:a16="http://schemas.microsoft.com/office/drawing/2014/main" id="{A194C876-0A6A-534E-ABA8-E4842D6B56B6}"/>
              </a:ext>
            </a:extLst>
          </p:cNvPr>
          <p:cNvPicPr>
            <a:picLocks noChangeAspect="1"/>
          </p:cNvPicPr>
          <p:nvPr userDrawn="1"/>
        </p:nvPicPr>
        <p:blipFill rotWithShape="1">
          <a:blip r:embed="rId6"/>
          <a:srcRect t="5" r="8043" b="-142998"/>
          <a:stretch/>
        </p:blipFill>
        <p:spPr>
          <a:xfrm>
            <a:off x="343065" y="700232"/>
            <a:ext cx="8408608" cy="45719"/>
          </a:xfrm>
          <a:prstGeom prst="rect">
            <a:avLst/>
          </a:prstGeom>
        </p:spPr>
      </p:pic>
      <p:sp>
        <p:nvSpPr>
          <p:cNvPr id="12" name="Title 1"/>
          <p:cNvSpPr>
            <a:spLocks noGrp="1"/>
          </p:cNvSpPr>
          <p:nvPr>
            <p:ph type="ctrTitle"/>
          </p:nvPr>
        </p:nvSpPr>
        <p:spPr>
          <a:xfrm>
            <a:off x="685800" y="1394924"/>
            <a:ext cx="7772400" cy="1795008"/>
          </a:xfrm>
        </p:spPr>
        <p:txBody>
          <a:bodyPr anchor="b">
            <a:normAutofit/>
          </a:bodyPr>
          <a:lstStyle>
            <a:lvl1pPr algn="ctr">
              <a:defRPr sz="4400">
                <a:solidFill>
                  <a:schemeClr val="bg1"/>
                </a:solidFill>
                <a:latin typeface="Arial" panose="020B0604020202020204" pitchFamily="34" charset="0"/>
                <a:cs typeface="Arial" panose="020B0604020202020204" pitchFamily="34" charset="0"/>
              </a:defRPr>
            </a:lvl1pPr>
          </a:lstStyle>
          <a:p>
            <a:r>
              <a:rPr lang="en-US" dirty="0"/>
              <a:t>Click to edit Master title</a:t>
            </a:r>
          </a:p>
        </p:txBody>
      </p:sp>
    </p:spTree>
    <p:extLst>
      <p:ext uri="{BB962C8B-B14F-4D97-AF65-F5344CB8AC3E}">
        <p14:creationId xmlns:p14="http://schemas.microsoft.com/office/powerpoint/2010/main" val="2321033064"/>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A4D87-247C-49F7-8A5E-A89364E6908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88280398"/>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78788"/>
          </a:xfrm>
        </p:spPr>
        <p:txBody>
          <a:bodyPr vert="horz" lIns="91440" tIns="45720" rIns="91440" bIns="45720" rtlCol="0" anchor="ctr">
            <a:normAutofit/>
          </a:bodyPr>
          <a:lstStyle>
            <a:lvl1pPr>
              <a:defRPr lang="en-US" sz="3200" kern="1200" baseline="0" dirty="0">
                <a:solidFill>
                  <a:srgbClr val="193E72"/>
                </a:solidFill>
                <a:latin typeface="Arial" panose="020B0604020202020204" pitchFamily="34" charset="0"/>
                <a:ea typeface="+mj-ea"/>
                <a:cs typeface="Arial" panose="020B0604020202020204" pitchFamily="34" charset="0"/>
              </a:defRPr>
            </a:lvl1pPr>
          </a:lstStyle>
          <a:p>
            <a:pPr lvl="0" defTabSz="914377"/>
            <a:endParaRPr lang="en-US" dirty="0"/>
          </a:p>
        </p:txBody>
      </p:sp>
      <p:sp>
        <p:nvSpPr>
          <p:cNvPr id="3" name="Content Placeholder 2"/>
          <p:cNvSpPr>
            <a:spLocks noGrp="1"/>
          </p:cNvSpPr>
          <p:nvPr>
            <p:ph idx="1"/>
          </p:nvPr>
        </p:nvSpPr>
        <p:spPr>
          <a:xfrm>
            <a:off x="628650" y="1594435"/>
            <a:ext cx="7886700" cy="4485090"/>
          </a:xfrm>
        </p:spPr>
        <p:txBody>
          <a:bodyPr/>
          <a:lstStyle>
            <a:lvl1pPr>
              <a:defRPr sz="2400">
                <a:solidFill>
                  <a:srgbClr val="193E72"/>
                </a:solidFill>
                <a:latin typeface="Arial" panose="020B0604020202020204" pitchFamily="34" charset="0"/>
                <a:cs typeface="Arial" panose="020B0604020202020204" pitchFamily="34" charset="0"/>
              </a:defRPr>
            </a:lvl1pPr>
            <a:lvl2pPr>
              <a:defRPr sz="2000">
                <a:solidFill>
                  <a:srgbClr val="193E72"/>
                </a:solidFill>
                <a:latin typeface="Arial" panose="020B0604020202020204" pitchFamily="34" charset="0"/>
                <a:cs typeface="Arial" panose="020B0604020202020204" pitchFamily="34" charset="0"/>
              </a:defRPr>
            </a:lvl2pPr>
            <a:lvl3pPr>
              <a:defRPr sz="1800">
                <a:solidFill>
                  <a:srgbClr val="193E72"/>
                </a:solidFill>
                <a:latin typeface="Arial" panose="020B0604020202020204" pitchFamily="34" charset="0"/>
                <a:cs typeface="Arial" panose="020B0604020202020204" pitchFamily="34" charset="0"/>
              </a:defRPr>
            </a:lvl3pPr>
            <a:lvl4pPr>
              <a:defRPr>
                <a:solidFill>
                  <a:srgbClr val="193E72"/>
                </a:solidFill>
                <a:latin typeface="Arial" panose="020B0604020202020204" pitchFamily="34" charset="0"/>
                <a:cs typeface="Arial" panose="020B0604020202020204" pitchFamily="34" charset="0"/>
              </a:defRPr>
            </a:lvl4pPr>
            <a:lvl5pPr>
              <a:defRPr>
                <a:solidFill>
                  <a:srgbClr val="193E72"/>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193E72"/>
                </a:solidFill>
              </a:defRPr>
            </a:lvl1pPr>
          </a:lstStyle>
          <a:p>
            <a:fld id="{7CFB3D76-E95C-734A-BDD4-10A5E36E6C85}" type="slidenum">
              <a:rPr lang="en-US" smtClean="0"/>
              <a:pPr/>
              <a:t>‹#›</a:t>
            </a:fld>
            <a:endParaRPr lang="en-US" dirty="0"/>
          </a:p>
        </p:txBody>
      </p:sp>
      <p:pic>
        <p:nvPicPr>
          <p:cNvPr id="10" name="Picture 9">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2"/>
          <a:srcRect t="5" r="8043" b="-142998"/>
          <a:stretch/>
        </p:blipFill>
        <p:spPr>
          <a:xfrm>
            <a:off x="355078" y="6289448"/>
            <a:ext cx="8408608" cy="45719"/>
          </a:xfrm>
          <a:prstGeom prst="rect">
            <a:avLst/>
          </a:prstGeom>
        </p:spPr>
      </p:pic>
      <p:pic>
        <p:nvPicPr>
          <p:cNvPr id="8" name="Picture 7">
            <a:extLst>
              <a:ext uri="{FF2B5EF4-FFF2-40B4-BE49-F238E27FC236}">
                <a16:creationId xmlns:a16="http://schemas.microsoft.com/office/drawing/2014/main" id="{208A54CF-20E3-954B-891E-9D1574148F54}"/>
              </a:ext>
            </a:extLst>
          </p:cNvPr>
          <p:cNvPicPr>
            <a:picLocks noChangeAspect="1"/>
          </p:cNvPicPr>
          <p:nvPr userDrawn="1"/>
        </p:nvPicPr>
        <p:blipFill>
          <a:blip r:embed="rId3"/>
          <a:stretch>
            <a:fillRect/>
          </a:stretch>
        </p:blipFill>
        <p:spPr>
          <a:xfrm>
            <a:off x="367778" y="6413929"/>
            <a:ext cx="2508969" cy="289497"/>
          </a:xfrm>
          <a:prstGeom prst="rect">
            <a:avLst/>
          </a:prstGeom>
        </p:spPr>
      </p:pic>
    </p:spTree>
    <p:extLst>
      <p:ext uri="{BB962C8B-B14F-4D97-AF65-F5344CB8AC3E}">
        <p14:creationId xmlns:p14="http://schemas.microsoft.com/office/powerpoint/2010/main" val="2159678944"/>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159836-0BF3-9745-84B4-2B2A061163E2}"/>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31FFD5EE-CD38-6846-8C85-85B53F01AFF0}"/>
              </a:ext>
            </a:extLst>
          </p:cNvPr>
          <p:cNvPicPr>
            <a:picLocks noChangeAspect="1"/>
          </p:cNvPicPr>
          <p:nvPr userDrawn="1"/>
        </p:nvPicPr>
        <p:blipFill>
          <a:blip r:embed="rId3"/>
          <a:stretch>
            <a:fillRect/>
          </a:stretch>
        </p:blipFill>
        <p:spPr>
          <a:xfrm>
            <a:off x="367778" y="6432979"/>
            <a:ext cx="2508969" cy="289497"/>
          </a:xfrm>
          <a:prstGeom prst="rect">
            <a:avLst/>
          </a:prstGeom>
        </p:spPr>
      </p:pic>
      <p:sp>
        <p:nvSpPr>
          <p:cNvPr id="2" name="Title 1"/>
          <p:cNvSpPr>
            <a:spLocks noGrp="1"/>
          </p:cNvSpPr>
          <p:nvPr>
            <p:ph type="title"/>
          </p:nvPr>
        </p:nvSpPr>
        <p:spPr>
          <a:xfrm>
            <a:off x="628650" y="365127"/>
            <a:ext cx="7886700" cy="878788"/>
          </a:xfrm>
        </p:spPr>
        <p:txBody>
          <a:bodyPr vert="horz" lIns="91440" tIns="45720" rIns="91440" bIns="45720" rtlCol="0" anchor="ctr">
            <a:normAutofit/>
          </a:bodyPr>
          <a:lstStyle>
            <a:lvl1pPr>
              <a:defRPr lang="en-US" sz="3200" kern="1200" baseline="0" dirty="0">
                <a:solidFill>
                  <a:schemeClr val="bg1"/>
                </a:solidFill>
                <a:latin typeface="Arial" panose="020B0604020202020204" pitchFamily="34" charset="0"/>
                <a:ea typeface="+mj-ea"/>
                <a:cs typeface="Arial" panose="020B0604020202020204" pitchFamily="34" charset="0"/>
              </a:defRPr>
            </a:lvl1pPr>
          </a:lstStyle>
          <a:p>
            <a:pPr lvl="0" defTabSz="914377"/>
            <a:endParaRPr lang="en-US" dirty="0"/>
          </a:p>
        </p:txBody>
      </p:sp>
      <p:sp>
        <p:nvSpPr>
          <p:cNvPr id="3" name="Content Placeholder 2"/>
          <p:cNvSpPr>
            <a:spLocks noGrp="1"/>
          </p:cNvSpPr>
          <p:nvPr>
            <p:ph idx="1"/>
          </p:nvPr>
        </p:nvSpPr>
        <p:spPr>
          <a:xfrm>
            <a:off x="628650" y="1594435"/>
            <a:ext cx="7886700" cy="4485090"/>
          </a:xfrm>
        </p:spPr>
        <p:txBody>
          <a:bodyPr/>
          <a:lstStyle>
            <a:lvl1pPr>
              <a:defRPr sz="24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1800">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FB3D76-E95C-734A-BDD4-10A5E36E6C85}" type="slidenum">
              <a:rPr lang="en-US" smtClean="0"/>
              <a:pPr/>
              <a:t>‹#›</a:t>
            </a:fld>
            <a:endParaRPr lang="en-US" dirty="0"/>
          </a:p>
        </p:txBody>
      </p:sp>
      <p:pic>
        <p:nvPicPr>
          <p:cNvPr id="8" name="Picture 7">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4"/>
          <a:srcRect t="5" r="8043" b="-142998"/>
          <a:stretch/>
        </p:blipFill>
        <p:spPr>
          <a:xfrm>
            <a:off x="355078" y="6289448"/>
            <a:ext cx="8408608" cy="45719"/>
          </a:xfrm>
          <a:prstGeom prst="rect">
            <a:avLst/>
          </a:prstGeom>
        </p:spPr>
      </p:pic>
    </p:spTree>
    <p:extLst>
      <p:ext uri="{BB962C8B-B14F-4D97-AF65-F5344CB8AC3E}">
        <p14:creationId xmlns:p14="http://schemas.microsoft.com/office/powerpoint/2010/main" val="479901748"/>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28D1B0-B452-704B-938B-EDEA0312122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04019" y="2766218"/>
            <a:ext cx="78867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a:srcRect t="5" r="8043" b="-142998"/>
          <a:stretch/>
        </p:blipFill>
        <p:spPr>
          <a:xfrm>
            <a:off x="343065" y="700232"/>
            <a:ext cx="8408608" cy="45719"/>
          </a:xfrm>
          <a:prstGeom prst="rect">
            <a:avLst/>
          </a:prstGeom>
        </p:spPr>
      </p:pic>
      <p:pic>
        <p:nvPicPr>
          <p:cNvPr id="11" name="Picture 10">
            <a:extLst>
              <a:ext uri="{FF2B5EF4-FFF2-40B4-BE49-F238E27FC236}">
                <a16:creationId xmlns:a16="http://schemas.microsoft.com/office/drawing/2014/main" id="{DBBDF930-E7E6-A24E-82E8-7A215996DD9C}"/>
              </a:ext>
            </a:extLst>
          </p:cNvPr>
          <p:cNvPicPr>
            <a:picLocks noChangeAspect="1"/>
          </p:cNvPicPr>
          <p:nvPr userDrawn="1"/>
        </p:nvPicPr>
        <p:blipFill>
          <a:blip r:embed="rId4"/>
          <a:stretch>
            <a:fillRect/>
          </a:stretch>
        </p:blipFill>
        <p:spPr>
          <a:xfrm>
            <a:off x="356972" y="305407"/>
            <a:ext cx="2508969" cy="289497"/>
          </a:xfrm>
          <a:prstGeom prst="rect">
            <a:avLst/>
          </a:prstGeom>
        </p:spPr>
      </p:pic>
      <p:pic>
        <p:nvPicPr>
          <p:cNvPr id="12" name="Picture 11">
            <a:extLst>
              <a:ext uri="{FF2B5EF4-FFF2-40B4-BE49-F238E27FC236}">
                <a16:creationId xmlns:a16="http://schemas.microsoft.com/office/drawing/2014/main" id="{C8D18802-5872-5C4C-8828-27A6A449776D}"/>
              </a:ext>
            </a:extLst>
          </p:cNvPr>
          <p:cNvPicPr>
            <a:picLocks noChangeAspect="1"/>
          </p:cNvPicPr>
          <p:nvPr userDrawn="1"/>
        </p:nvPicPr>
        <p:blipFill rotWithShape="1">
          <a:blip r:embed="rId5"/>
          <a:srcRect l="8151" b="33145"/>
          <a:stretch/>
        </p:blipFill>
        <p:spPr>
          <a:xfrm>
            <a:off x="1" y="4855986"/>
            <a:ext cx="2603156" cy="2002015"/>
          </a:xfrm>
          <a:prstGeom prst="rect">
            <a:avLst/>
          </a:prstGeom>
        </p:spPr>
      </p:pic>
      <p:pic>
        <p:nvPicPr>
          <p:cNvPr id="14" name="Picture 13">
            <a:extLst>
              <a:ext uri="{FF2B5EF4-FFF2-40B4-BE49-F238E27FC236}">
                <a16:creationId xmlns:a16="http://schemas.microsoft.com/office/drawing/2014/main" id="{49102F8E-1CD9-A74E-BF20-75BD99591185}"/>
              </a:ext>
            </a:extLst>
          </p:cNvPr>
          <p:cNvPicPr>
            <a:picLocks noChangeAspect="1"/>
          </p:cNvPicPr>
          <p:nvPr userDrawn="1"/>
        </p:nvPicPr>
        <p:blipFill>
          <a:blip r:embed="rId6"/>
          <a:stretch>
            <a:fillRect/>
          </a:stretch>
        </p:blipFill>
        <p:spPr>
          <a:xfrm>
            <a:off x="7724201" y="1297901"/>
            <a:ext cx="857053" cy="687526"/>
          </a:xfrm>
          <a:prstGeom prst="rect">
            <a:avLst/>
          </a:prstGeom>
        </p:spPr>
      </p:pic>
      <p:sp>
        <p:nvSpPr>
          <p:cNvPr id="15" name="Slide Number Placeholder 5">
            <a:extLst>
              <a:ext uri="{FF2B5EF4-FFF2-40B4-BE49-F238E27FC236}">
                <a16:creationId xmlns:a16="http://schemas.microsoft.com/office/drawing/2014/main" id="{F49EADBA-939F-154D-8FC0-95417D739CEF}"/>
              </a:ext>
            </a:extLst>
          </p:cNvPr>
          <p:cNvSpPr>
            <a:spLocks noGrp="1"/>
          </p:cNvSpPr>
          <p:nvPr>
            <p:ph type="sldNum" sz="quarter" idx="12"/>
          </p:nvPr>
        </p:nvSpPr>
        <p:spPr>
          <a:xfrm>
            <a:off x="6457950" y="6356351"/>
            <a:ext cx="2057400" cy="365125"/>
          </a:xfrm>
        </p:spPr>
        <p:txBody>
          <a:bodyPr/>
          <a:lstStyle>
            <a:lvl1pPr>
              <a:defRPr>
                <a:solidFill>
                  <a:srgbClr val="193E72"/>
                </a:solidFill>
              </a:defRPr>
            </a:lvl1pPr>
          </a:lstStyle>
          <a:p>
            <a:fld id="{7CFB3D76-E95C-734A-BDD4-10A5E36E6C85}" type="slidenum">
              <a:rPr lang="en-US" smtClean="0"/>
              <a:pPr/>
              <a:t>‹#›</a:t>
            </a:fld>
            <a:endParaRPr lang="en-US" dirty="0"/>
          </a:p>
        </p:txBody>
      </p:sp>
    </p:spTree>
    <p:extLst>
      <p:ext uri="{BB962C8B-B14F-4D97-AF65-F5344CB8AC3E}">
        <p14:creationId xmlns:p14="http://schemas.microsoft.com/office/powerpoint/2010/main" val="3855845273"/>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63BCD03-8DA9-8644-883F-FE87EF47F834}"/>
              </a:ext>
            </a:extLst>
          </p:cNvPr>
          <p:cNvPicPr>
            <a:picLocks noChangeAspect="1"/>
          </p:cNvPicPr>
          <p:nvPr userDrawn="1"/>
        </p:nvPicPr>
        <p:blipFill>
          <a:blip r:embed="rId2"/>
          <a:stretch>
            <a:fillRect/>
          </a:stretch>
        </p:blipFill>
        <p:spPr>
          <a:xfrm>
            <a:off x="0" y="0"/>
            <a:ext cx="9144000" cy="6857999"/>
          </a:xfrm>
          <a:prstGeom prst="rect">
            <a:avLst/>
          </a:prstGeom>
        </p:spPr>
      </p:pic>
      <p:sp>
        <p:nvSpPr>
          <p:cNvPr id="2" name="Title 1"/>
          <p:cNvSpPr>
            <a:spLocks noGrp="1"/>
          </p:cNvSpPr>
          <p:nvPr>
            <p:ph type="title"/>
          </p:nvPr>
        </p:nvSpPr>
        <p:spPr>
          <a:xfrm>
            <a:off x="604019" y="2766218"/>
            <a:ext cx="78867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a:srcRect t="5" r="8043" b="-142998"/>
          <a:stretch/>
        </p:blipFill>
        <p:spPr>
          <a:xfrm>
            <a:off x="343065" y="700232"/>
            <a:ext cx="8408608" cy="45719"/>
          </a:xfrm>
          <a:prstGeom prst="rect">
            <a:avLst/>
          </a:prstGeom>
        </p:spPr>
      </p:pic>
      <p:pic>
        <p:nvPicPr>
          <p:cNvPr id="11" name="Picture 10">
            <a:extLst>
              <a:ext uri="{FF2B5EF4-FFF2-40B4-BE49-F238E27FC236}">
                <a16:creationId xmlns:a16="http://schemas.microsoft.com/office/drawing/2014/main" id="{DBBDF930-E7E6-A24E-82E8-7A215996DD9C}"/>
              </a:ext>
            </a:extLst>
          </p:cNvPr>
          <p:cNvPicPr>
            <a:picLocks noChangeAspect="1"/>
          </p:cNvPicPr>
          <p:nvPr userDrawn="1"/>
        </p:nvPicPr>
        <p:blipFill>
          <a:blip r:embed="rId4"/>
          <a:stretch>
            <a:fillRect/>
          </a:stretch>
        </p:blipFill>
        <p:spPr>
          <a:xfrm>
            <a:off x="356972" y="305407"/>
            <a:ext cx="2508969" cy="289497"/>
          </a:xfrm>
          <a:prstGeom prst="rect">
            <a:avLst/>
          </a:prstGeom>
        </p:spPr>
      </p:pic>
      <p:pic>
        <p:nvPicPr>
          <p:cNvPr id="8" name="Picture 7">
            <a:extLst>
              <a:ext uri="{FF2B5EF4-FFF2-40B4-BE49-F238E27FC236}">
                <a16:creationId xmlns:a16="http://schemas.microsoft.com/office/drawing/2014/main" id="{BEA578CD-D266-0943-AA85-1C9F036ACC27}"/>
              </a:ext>
            </a:extLst>
          </p:cNvPr>
          <p:cNvPicPr>
            <a:picLocks noChangeAspect="1"/>
          </p:cNvPicPr>
          <p:nvPr userDrawn="1"/>
        </p:nvPicPr>
        <p:blipFill rotWithShape="1">
          <a:blip r:embed="rId5"/>
          <a:srcRect l="24256" b="21461"/>
          <a:stretch/>
        </p:blipFill>
        <p:spPr>
          <a:xfrm>
            <a:off x="0" y="4697078"/>
            <a:ext cx="2113280" cy="2160921"/>
          </a:xfrm>
          <a:prstGeom prst="rect">
            <a:avLst/>
          </a:prstGeom>
        </p:spPr>
      </p:pic>
      <p:pic>
        <p:nvPicPr>
          <p:cNvPr id="12" name="Picture 11">
            <a:extLst>
              <a:ext uri="{FF2B5EF4-FFF2-40B4-BE49-F238E27FC236}">
                <a16:creationId xmlns:a16="http://schemas.microsoft.com/office/drawing/2014/main" id="{D50D9D2C-1DB4-1B49-B458-B488A8F573FC}"/>
              </a:ext>
            </a:extLst>
          </p:cNvPr>
          <p:cNvPicPr>
            <a:picLocks noChangeAspect="1"/>
          </p:cNvPicPr>
          <p:nvPr userDrawn="1"/>
        </p:nvPicPr>
        <p:blipFill>
          <a:blip r:embed="rId6"/>
          <a:stretch>
            <a:fillRect/>
          </a:stretch>
        </p:blipFill>
        <p:spPr>
          <a:xfrm rot="1782855">
            <a:off x="7583610" y="1466170"/>
            <a:ext cx="927164" cy="463582"/>
          </a:xfrm>
          <a:prstGeom prst="rect">
            <a:avLst/>
          </a:prstGeom>
        </p:spPr>
      </p:pic>
      <p:sp>
        <p:nvSpPr>
          <p:cNvPr id="16" name="Slide Number Placeholder 5">
            <a:extLst>
              <a:ext uri="{FF2B5EF4-FFF2-40B4-BE49-F238E27FC236}">
                <a16:creationId xmlns:a16="http://schemas.microsoft.com/office/drawing/2014/main" id="{33EF16F1-2F79-A445-B116-CEEA06E3BB11}"/>
              </a:ext>
            </a:extLst>
          </p:cNvPr>
          <p:cNvSpPr>
            <a:spLocks noGrp="1"/>
          </p:cNvSpPr>
          <p:nvPr>
            <p:ph type="sldNum" sz="quarter" idx="12"/>
          </p:nvPr>
        </p:nvSpPr>
        <p:spPr>
          <a:xfrm>
            <a:off x="6457950" y="6356351"/>
            <a:ext cx="2057400" cy="365125"/>
          </a:xfrm>
        </p:spPr>
        <p:txBody>
          <a:bodyPr/>
          <a:lstStyle>
            <a:lvl1pPr>
              <a:defRPr>
                <a:solidFill>
                  <a:srgbClr val="193E72"/>
                </a:solidFill>
              </a:defRPr>
            </a:lvl1pPr>
          </a:lstStyle>
          <a:p>
            <a:fld id="{7CFB3D76-E95C-734A-BDD4-10A5E36E6C85}" type="slidenum">
              <a:rPr lang="en-US" smtClean="0"/>
              <a:pPr/>
              <a:t>‹#›</a:t>
            </a:fld>
            <a:endParaRPr lang="en-US" dirty="0"/>
          </a:p>
        </p:txBody>
      </p:sp>
    </p:spTree>
    <p:extLst>
      <p:ext uri="{BB962C8B-B14F-4D97-AF65-F5344CB8AC3E}">
        <p14:creationId xmlns:p14="http://schemas.microsoft.com/office/powerpoint/2010/main" val="2367690399"/>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2F651B7-605C-1947-B328-9E780F5552C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04019" y="2766218"/>
            <a:ext cx="78867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a:srcRect t="5" r="8043" b="-142998"/>
          <a:stretch/>
        </p:blipFill>
        <p:spPr>
          <a:xfrm>
            <a:off x="343065" y="700232"/>
            <a:ext cx="8408608" cy="45719"/>
          </a:xfrm>
          <a:prstGeom prst="rect">
            <a:avLst/>
          </a:prstGeom>
        </p:spPr>
      </p:pic>
      <p:pic>
        <p:nvPicPr>
          <p:cNvPr id="11" name="Picture 10">
            <a:extLst>
              <a:ext uri="{FF2B5EF4-FFF2-40B4-BE49-F238E27FC236}">
                <a16:creationId xmlns:a16="http://schemas.microsoft.com/office/drawing/2014/main" id="{DBBDF930-E7E6-A24E-82E8-7A215996DD9C}"/>
              </a:ext>
            </a:extLst>
          </p:cNvPr>
          <p:cNvPicPr>
            <a:picLocks noChangeAspect="1"/>
          </p:cNvPicPr>
          <p:nvPr userDrawn="1"/>
        </p:nvPicPr>
        <p:blipFill>
          <a:blip r:embed="rId4"/>
          <a:stretch>
            <a:fillRect/>
          </a:stretch>
        </p:blipFill>
        <p:spPr>
          <a:xfrm>
            <a:off x="356972" y="305407"/>
            <a:ext cx="2508969" cy="289497"/>
          </a:xfrm>
          <a:prstGeom prst="rect">
            <a:avLst/>
          </a:prstGeom>
        </p:spPr>
      </p:pic>
      <p:pic>
        <p:nvPicPr>
          <p:cNvPr id="13" name="Picture 12">
            <a:extLst>
              <a:ext uri="{FF2B5EF4-FFF2-40B4-BE49-F238E27FC236}">
                <a16:creationId xmlns:a16="http://schemas.microsoft.com/office/drawing/2014/main" id="{5D8FEDE6-9EC2-5049-BB67-104741B13C67}"/>
              </a:ext>
            </a:extLst>
          </p:cNvPr>
          <p:cNvPicPr>
            <a:picLocks noChangeAspect="1"/>
          </p:cNvPicPr>
          <p:nvPr userDrawn="1"/>
        </p:nvPicPr>
        <p:blipFill>
          <a:blip r:embed="rId5"/>
          <a:stretch>
            <a:fillRect/>
          </a:stretch>
        </p:blipFill>
        <p:spPr>
          <a:xfrm>
            <a:off x="0" y="5578154"/>
            <a:ext cx="1925862" cy="1279845"/>
          </a:xfrm>
          <a:prstGeom prst="rect">
            <a:avLst/>
          </a:prstGeom>
        </p:spPr>
      </p:pic>
      <p:pic>
        <p:nvPicPr>
          <p:cNvPr id="15" name="Picture 14">
            <a:extLst>
              <a:ext uri="{FF2B5EF4-FFF2-40B4-BE49-F238E27FC236}">
                <a16:creationId xmlns:a16="http://schemas.microsoft.com/office/drawing/2014/main" id="{FF6DF7A4-087A-5A40-9577-ED62C6E9DEE3}"/>
              </a:ext>
            </a:extLst>
          </p:cNvPr>
          <p:cNvPicPr>
            <a:picLocks noChangeAspect="1"/>
          </p:cNvPicPr>
          <p:nvPr userDrawn="1"/>
        </p:nvPicPr>
        <p:blipFill>
          <a:blip r:embed="rId6"/>
          <a:stretch>
            <a:fillRect/>
          </a:stretch>
        </p:blipFill>
        <p:spPr>
          <a:xfrm rot="1927307">
            <a:off x="7740197" y="1339309"/>
            <a:ext cx="915791" cy="457896"/>
          </a:xfrm>
          <a:prstGeom prst="rect">
            <a:avLst/>
          </a:prstGeom>
        </p:spPr>
      </p:pic>
      <p:sp>
        <p:nvSpPr>
          <p:cNvPr id="16" name="Slide Number Placeholder 5">
            <a:extLst>
              <a:ext uri="{FF2B5EF4-FFF2-40B4-BE49-F238E27FC236}">
                <a16:creationId xmlns:a16="http://schemas.microsoft.com/office/drawing/2014/main" id="{C4715231-043B-1F4C-9C13-60B5947739AA}"/>
              </a:ext>
            </a:extLst>
          </p:cNvPr>
          <p:cNvSpPr>
            <a:spLocks noGrp="1"/>
          </p:cNvSpPr>
          <p:nvPr>
            <p:ph type="sldNum" sz="quarter" idx="12"/>
          </p:nvPr>
        </p:nvSpPr>
        <p:spPr>
          <a:xfrm>
            <a:off x="6457950" y="6356351"/>
            <a:ext cx="2057400" cy="365125"/>
          </a:xfrm>
        </p:spPr>
        <p:txBody>
          <a:bodyPr/>
          <a:lstStyle>
            <a:lvl1pPr>
              <a:defRPr>
                <a:solidFill>
                  <a:srgbClr val="193E72"/>
                </a:solidFill>
              </a:defRPr>
            </a:lvl1pPr>
          </a:lstStyle>
          <a:p>
            <a:fld id="{7CFB3D76-E95C-734A-BDD4-10A5E36E6C85}" type="slidenum">
              <a:rPr lang="en-US" smtClean="0"/>
              <a:pPr/>
              <a:t>‹#›</a:t>
            </a:fld>
            <a:endParaRPr lang="en-US" dirty="0"/>
          </a:p>
        </p:txBody>
      </p:sp>
    </p:spTree>
    <p:extLst>
      <p:ext uri="{BB962C8B-B14F-4D97-AF65-F5344CB8AC3E}">
        <p14:creationId xmlns:p14="http://schemas.microsoft.com/office/powerpoint/2010/main" val="296703909"/>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BFC803-89F9-C241-9F76-01B078465A1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04019" y="2766218"/>
            <a:ext cx="78867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a:srcRect t="5" r="8043" b="-142998"/>
          <a:stretch/>
        </p:blipFill>
        <p:spPr>
          <a:xfrm>
            <a:off x="343065" y="700232"/>
            <a:ext cx="8408608" cy="45719"/>
          </a:xfrm>
          <a:prstGeom prst="rect">
            <a:avLst/>
          </a:prstGeom>
        </p:spPr>
      </p:pic>
      <p:pic>
        <p:nvPicPr>
          <p:cNvPr id="14" name="Picture 13">
            <a:extLst>
              <a:ext uri="{FF2B5EF4-FFF2-40B4-BE49-F238E27FC236}">
                <a16:creationId xmlns:a16="http://schemas.microsoft.com/office/drawing/2014/main" id="{B2ED0738-233B-E345-95E8-0F2823D2AF1D}"/>
              </a:ext>
            </a:extLst>
          </p:cNvPr>
          <p:cNvPicPr>
            <a:picLocks noChangeAspect="1"/>
          </p:cNvPicPr>
          <p:nvPr userDrawn="1"/>
        </p:nvPicPr>
        <p:blipFill rotWithShape="1">
          <a:blip r:embed="rId4"/>
          <a:srcRect l="34054" b="22345"/>
          <a:stretch/>
        </p:blipFill>
        <p:spPr>
          <a:xfrm>
            <a:off x="0" y="5147132"/>
            <a:ext cx="1452880" cy="1710867"/>
          </a:xfrm>
          <a:prstGeom prst="rect">
            <a:avLst/>
          </a:prstGeom>
        </p:spPr>
      </p:pic>
      <p:pic>
        <p:nvPicPr>
          <p:cNvPr id="16" name="Picture 15">
            <a:extLst>
              <a:ext uri="{FF2B5EF4-FFF2-40B4-BE49-F238E27FC236}">
                <a16:creationId xmlns:a16="http://schemas.microsoft.com/office/drawing/2014/main" id="{40D17B21-854B-5C46-BF28-1455E3C2D50C}"/>
              </a:ext>
            </a:extLst>
          </p:cNvPr>
          <p:cNvPicPr>
            <a:picLocks noChangeAspect="1"/>
          </p:cNvPicPr>
          <p:nvPr userDrawn="1"/>
        </p:nvPicPr>
        <p:blipFill>
          <a:blip r:embed="rId5"/>
          <a:stretch>
            <a:fillRect/>
          </a:stretch>
        </p:blipFill>
        <p:spPr>
          <a:xfrm rot="16200000">
            <a:off x="7703184" y="1455660"/>
            <a:ext cx="1198273" cy="898705"/>
          </a:xfrm>
          <a:prstGeom prst="rect">
            <a:avLst/>
          </a:prstGeom>
        </p:spPr>
      </p:pic>
      <p:sp>
        <p:nvSpPr>
          <p:cNvPr id="17" name="Slide Number Placeholder 5">
            <a:extLst>
              <a:ext uri="{FF2B5EF4-FFF2-40B4-BE49-F238E27FC236}">
                <a16:creationId xmlns:a16="http://schemas.microsoft.com/office/drawing/2014/main" id="{9940E47F-87B7-F64A-9F98-EDE359078ADC}"/>
              </a:ext>
            </a:extLst>
          </p:cNvPr>
          <p:cNvSpPr>
            <a:spLocks noGrp="1"/>
          </p:cNvSpPr>
          <p:nvPr>
            <p:ph type="sldNum" sz="quarter" idx="12"/>
          </p:nvPr>
        </p:nvSpPr>
        <p:spPr>
          <a:xfrm>
            <a:off x="6457950" y="6356351"/>
            <a:ext cx="2057400" cy="365125"/>
          </a:xfrm>
        </p:spPr>
        <p:txBody>
          <a:bodyPr/>
          <a:lstStyle>
            <a:lvl1pPr>
              <a:defRPr>
                <a:solidFill>
                  <a:schemeClr val="bg1"/>
                </a:solidFill>
              </a:defRPr>
            </a:lvl1pPr>
          </a:lstStyle>
          <a:p>
            <a:fld id="{7CFB3D76-E95C-734A-BDD4-10A5E36E6C85}" type="slidenum">
              <a:rPr lang="en-US" smtClean="0"/>
              <a:pPr/>
              <a:t>‹#›</a:t>
            </a:fld>
            <a:endParaRPr lang="en-US" dirty="0"/>
          </a:p>
        </p:txBody>
      </p:sp>
      <p:pic>
        <p:nvPicPr>
          <p:cNvPr id="18" name="Picture 17">
            <a:extLst>
              <a:ext uri="{FF2B5EF4-FFF2-40B4-BE49-F238E27FC236}">
                <a16:creationId xmlns:a16="http://schemas.microsoft.com/office/drawing/2014/main" id="{9C5864AF-4A8B-234D-9649-77DCF16FA456}"/>
              </a:ext>
            </a:extLst>
          </p:cNvPr>
          <p:cNvPicPr>
            <a:picLocks noChangeAspect="1"/>
          </p:cNvPicPr>
          <p:nvPr userDrawn="1"/>
        </p:nvPicPr>
        <p:blipFill>
          <a:blip r:embed="rId6"/>
          <a:stretch>
            <a:fillRect/>
          </a:stretch>
        </p:blipFill>
        <p:spPr>
          <a:xfrm>
            <a:off x="356972" y="305407"/>
            <a:ext cx="2508969" cy="289497"/>
          </a:xfrm>
          <a:prstGeom prst="rect">
            <a:avLst/>
          </a:prstGeom>
        </p:spPr>
      </p:pic>
    </p:spTree>
    <p:extLst>
      <p:ext uri="{BB962C8B-B14F-4D97-AF65-F5344CB8AC3E}">
        <p14:creationId xmlns:p14="http://schemas.microsoft.com/office/powerpoint/2010/main" val="1654670787"/>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DFB0E6-6ED0-6642-90DE-FFD040016FD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04019" y="2766218"/>
            <a:ext cx="78867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a:srcRect t="5" r="8043" b="-142998"/>
          <a:stretch/>
        </p:blipFill>
        <p:spPr>
          <a:xfrm>
            <a:off x="343065" y="700232"/>
            <a:ext cx="8408608" cy="45719"/>
          </a:xfrm>
          <a:prstGeom prst="rect">
            <a:avLst/>
          </a:prstGeom>
        </p:spPr>
      </p:pic>
      <p:pic>
        <p:nvPicPr>
          <p:cNvPr id="11" name="Picture 10">
            <a:extLst>
              <a:ext uri="{FF2B5EF4-FFF2-40B4-BE49-F238E27FC236}">
                <a16:creationId xmlns:a16="http://schemas.microsoft.com/office/drawing/2014/main" id="{DBBDF930-E7E6-A24E-82E8-7A215996DD9C}"/>
              </a:ext>
            </a:extLst>
          </p:cNvPr>
          <p:cNvPicPr>
            <a:picLocks noChangeAspect="1"/>
          </p:cNvPicPr>
          <p:nvPr userDrawn="1"/>
        </p:nvPicPr>
        <p:blipFill>
          <a:blip r:embed="rId4"/>
          <a:stretch>
            <a:fillRect/>
          </a:stretch>
        </p:blipFill>
        <p:spPr>
          <a:xfrm>
            <a:off x="356972" y="305407"/>
            <a:ext cx="2508969" cy="289497"/>
          </a:xfrm>
          <a:prstGeom prst="rect">
            <a:avLst/>
          </a:prstGeom>
        </p:spPr>
      </p:pic>
      <p:pic>
        <p:nvPicPr>
          <p:cNvPr id="15" name="Picture 14">
            <a:extLst>
              <a:ext uri="{FF2B5EF4-FFF2-40B4-BE49-F238E27FC236}">
                <a16:creationId xmlns:a16="http://schemas.microsoft.com/office/drawing/2014/main" id="{69E606FF-3D08-3149-923C-CD98F1CDE1F3}"/>
              </a:ext>
            </a:extLst>
          </p:cNvPr>
          <p:cNvPicPr>
            <a:picLocks noChangeAspect="1"/>
          </p:cNvPicPr>
          <p:nvPr userDrawn="1"/>
        </p:nvPicPr>
        <p:blipFill rotWithShape="1">
          <a:blip r:embed="rId5"/>
          <a:srcRect l="8151" b="33145"/>
          <a:stretch/>
        </p:blipFill>
        <p:spPr>
          <a:xfrm>
            <a:off x="1" y="4855986"/>
            <a:ext cx="2603156" cy="2002015"/>
          </a:xfrm>
          <a:prstGeom prst="rect">
            <a:avLst/>
          </a:prstGeom>
        </p:spPr>
      </p:pic>
      <p:pic>
        <p:nvPicPr>
          <p:cNvPr id="16" name="Picture 15">
            <a:extLst>
              <a:ext uri="{FF2B5EF4-FFF2-40B4-BE49-F238E27FC236}">
                <a16:creationId xmlns:a16="http://schemas.microsoft.com/office/drawing/2014/main" id="{CC22809C-6E13-2C45-9C61-43C2F100DD2F}"/>
              </a:ext>
            </a:extLst>
          </p:cNvPr>
          <p:cNvPicPr>
            <a:picLocks noChangeAspect="1"/>
          </p:cNvPicPr>
          <p:nvPr userDrawn="1"/>
        </p:nvPicPr>
        <p:blipFill>
          <a:blip r:embed="rId6"/>
          <a:stretch>
            <a:fillRect/>
          </a:stretch>
        </p:blipFill>
        <p:spPr>
          <a:xfrm rot="12288281">
            <a:off x="7508298" y="999080"/>
            <a:ext cx="1076711" cy="1031308"/>
          </a:xfrm>
          <a:prstGeom prst="rect">
            <a:avLst/>
          </a:prstGeom>
        </p:spPr>
      </p:pic>
      <p:sp>
        <p:nvSpPr>
          <p:cNvPr id="17" name="Slide Number Placeholder 5">
            <a:extLst>
              <a:ext uri="{FF2B5EF4-FFF2-40B4-BE49-F238E27FC236}">
                <a16:creationId xmlns:a16="http://schemas.microsoft.com/office/drawing/2014/main" id="{37BA0D06-72D9-3940-8351-44706A6ACF8A}"/>
              </a:ext>
            </a:extLst>
          </p:cNvPr>
          <p:cNvSpPr>
            <a:spLocks noGrp="1"/>
          </p:cNvSpPr>
          <p:nvPr>
            <p:ph type="sldNum" sz="quarter" idx="12"/>
          </p:nvPr>
        </p:nvSpPr>
        <p:spPr>
          <a:xfrm>
            <a:off x="6457950" y="6356351"/>
            <a:ext cx="2057400" cy="365125"/>
          </a:xfrm>
        </p:spPr>
        <p:txBody>
          <a:bodyPr/>
          <a:lstStyle>
            <a:lvl1pPr>
              <a:defRPr>
                <a:solidFill>
                  <a:srgbClr val="193E72"/>
                </a:solidFill>
              </a:defRPr>
            </a:lvl1pPr>
          </a:lstStyle>
          <a:p>
            <a:fld id="{7CFB3D76-E95C-734A-BDD4-10A5E36E6C85}" type="slidenum">
              <a:rPr lang="en-US" smtClean="0"/>
              <a:pPr/>
              <a:t>‹#›</a:t>
            </a:fld>
            <a:endParaRPr lang="en-US" dirty="0"/>
          </a:p>
        </p:txBody>
      </p:sp>
    </p:spTree>
    <p:extLst>
      <p:ext uri="{BB962C8B-B14F-4D97-AF65-F5344CB8AC3E}">
        <p14:creationId xmlns:p14="http://schemas.microsoft.com/office/powerpoint/2010/main" val="775131400"/>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9738AD-58FB-FB4D-BD57-E4FF24FA451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04019" y="2766218"/>
            <a:ext cx="7886700" cy="1325563"/>
          </a:xfrm>
        </p:spPr>
        <p:txBody>
          <a:bodyPr>
            <a:no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a:srcRect t="5" r="8043" b="-142998"/>
          <a:stretch/>
        </p:blipFill>
        <p:spPr>
          <a:xfrm>
            <a:off x="343065" y="700232"/>
            <a:ext cx="8408608" cy="45719"/>
          </a:xfrm>
          <a:prstGeom prst="rect">
            <a:avLst/>
          </a:prstGeom>
        </p:spPr>
      </p:pic>
      <p:pic>
        <p:nvPicPr>
          <p:cNvPr id="8" name="Picture 7">
            <a:extLst>
              <a:ext uri="{FF2B5EF4-FFF2-40B4-BE49-F238E27FC236}">
                <a16:creationId xmlns:a16="http://schemas.microsoft.com/office/drawing/2014/main" id="{76219A2A-94D0-F64E-8E80-096BC4FE34E3}"/>
              </a:ext>
            </a:extLst>
          </p:cNvPr>
          <p:cNvPicPr>
            <a:picLocks noChangeAspect="1"/>
          </p:cNvPicPr>
          <p:nvPr userDrawn="1"/>
        </p:nvPicPr>
        <p:blipFill>
          <a:blip r:embed="rId4"/>
          <a:stretch>
            <a:fillRect/>
          </a:stretch>
        </p:blipFill>
        <p:spPr>
          <a:xfrm>
            <a:off x="356972" y="305406"/>
            <a:ext cx="2508969" cy="289497"/>
          </a:xfrm>
          <a:prstGeom prst="rect">
            <a:avLst/>
          </a:prstGeom>
        </p:spPr>
      </p:pic>
      <p:pic>
        <p:nvPicPr>
          <p:cNvPr id="9" name="Picture 8">
            <a:extLst>
              <a:ext uri="{FF2B5EF4-FFF2-40B4-BE49-F238E27FC236}">
                <a16:creationId xmlns:a16="http://schemas.microsoft.com/office/drawing/2014/main" id="{13CC41D4-427C-694C-B906-FE0AAA68D8EF}"/>
              </a:ext>
            </a:extLst>
          </p:cNvPr>
          <p:cNvPicPr>
            <a:picLocks noChangeAspect="1"/>
          </p:cNvPicPr>
          <p:nvPr userDrawn="1"/>
        </p:nvPicPr>
        <p:blipFill rotWithShape="1">
          <a:blip r:embed="rId5"/>
          <a:srcRect l="35446" b="23513"/>
          <a:stretch/>
        </p:blipFill>
        <p:spPr>
          <a:xfrm>
            <a:off x="0" y="5139116"/>
            <a:ext cx="1450731" cy="1718884"/>
          </a:xfrm>
          <a:prstGeom prst="rect">
            <a:avLst/>
          </a:prstGeom>
        </p:spPr>
      </p:pic>
      <p:pic>
        <p:nvPicPr>
          <p:cNvPr id="11" name="Picture 10">
            <a:extLst>
              <a:ext uri="{FF2B5EF4-FFF2-40B4-BE49-F238E27FC236}">
                <a16:creationId xmlns:a16="http://schemas.microsoft.com/office/drawing/2014/main" id="{F7516860-5BE9-4B44-97DF-DD31EDA96A98}"/>
              </a:ext>
            </a:extLst>
          </p:cNvPr>
          <p:cNvPicPr>
            <a:picLocks noChangeAspect="1"/>
          </p:cNvPicPr>
          <p:nvPr userDrawn="1"/>
        </p:nvPicPr>
        <p:blipFill>
          <a:blip r:embed="rId6"/>
          <a:stretch>
            <a:fillRect/>
          </a:stretch>
        </p:blipFill>
        <p:spPr>
          <a:xfrm rot="16200000">
            <a:off x="7618363" y="1245088"/>
            <a:ext cx="1351700" cy="1013775"/>
          </a:xfrm>
          <a:prstGeom prst="rect">
            <a:avLst/>
          </a:prstGeom>
        </p:spPr>
      </p:pic>
      <p:sp>
        <p:nvSpPr>
          <p:cNvPr id="15" name="Slide Number Placeholder 5">
            <a:extLst>
              <a:ext uri="{FF2B5EF4-FFF2-40B4-BE49-F238E27FC236}">
                <a16:creationId xmlns:a16="http://schemas.microsoft.com/office/drawing/2014/main" id="{54C900CD-7895-2849-A5E9-F07AEB488BA3}"/>
              </a:ext>
            </a:extLst>
          </p:cNvPr>
          <p:cNvSpPr>
            <a:spLocks noGrp="1"/>
          </p:cNvSpPr>
          <p:nvPr>
            <p:ph type="sldNum" sz="quarter" idx="12"/>
          </p:nvPr>
        </p:nvSpPr>
        <p:spPr>
          <a:xfrm>
            <a:off x="6457950" y="6356351"/>
            <a:ext cx="2057400" cy="365125"/>
          </a:xfrm>
        </p:spPr>
        <p:txBody>
          <a:bodyPr/>
          <a:lstStyle>
            <a:lvl1pPr>
              <a:defRPr>
                <a:solidFill>
                  <a:schemeClr val="bg1"/>
                </a:solidFill>
              </a:defRPr>
            </a:lvl1pPr>
          </a:lstStyle>
          <a:p>
            <a:fld id="{7CFB3D76-E95C-734A-BDD4-10A5E36E6C85}" type="slidenum">
              <a:rPr lang="en-US" smtClean="0"/>
              <a:pPr/>
              <a:t>‹#›</a:t>
            </a:fld>
            <a:endParaRPr lang="en-US" dirty="0"/>
          </a:p>
        </p:txBody>
      </p:sp>
    </p:spTree>
    <p:extLst>
      <p:ext uri="{BB962C8B-B14F-4D97-AF65-F5344CB8AC3E}">
        <p14:creationId xmlns:p14="http://schemas.microsoft.com/office/powerpoint/2010/main" val="688703869"/>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EF918-F381-2446-98DA-52C67BADBA02}" type="datetimeFigureOut">
              <a:rPr lang="en-US" smtClean="0"/>
              <a:t>4/20/26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B3D76-E95C-734A-BDD4-10A5E36E6C85}" type="slidenum">
              <a:rPr lang="en-US" smtClean="0"/>
              <a:t>‹#›</a:t>
            </a:fld>
            <a:endParaRPr lang="en-US"/>
          </a:p>
        </p:txBody>
      </p:sp>
    </p:spTree>
    <p:extLst>
      <p:ext uri="{BB962C8B-B14F-4D97-AF65-F5344CB8AC3E}">
        <p14:creationId xmlns:p14="http://schemas.microsoft.com/office/powerpoint/2010/main" val="1328319592"/>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6" r:id="rId3"/>
    <p:sldLayoutId id="2147483664" r:id="rId4"/>
    <p:sldLayoutId id="2147483669" r:id="rId5"/>
    <p:sldLayoutId id="2147483667" r:id="rId6"/>
    <p:sldLayoutId id="2147483668" r:id="rId7"/>
    <p:sldLayoutId id="2147483670" r:id="rId8"/>
    <p:sldLayoutId id="2147483671" r:id="rId9"/>
    <p:sldLayoutId id="2147483673" r:id="rId10"/>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hyperlink" Target="https://doi.org/10.1002/ccr3.187" TargetMode="External"/><Relationship Id="rId5" Type="http://schemas.openxmlformats.org/officeDocument/2006/relationships/hyperlink" Target="https://onlinelibrary.wiley.com/action/doSearch?ContribAuthorStored=Rippey%2C+James+C+R" TargetMode="External"/><Relationship Id="rId4" Type="http://schemas.openxmlformats.org/officeDocument/2006/relationships/hyperlink" Target="https://onlinelibrary.wiley.com/action/doSearch?ContribAuthorStored=Carr%2C+Peter+J"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europepmc.org/search?query=AUTH:%22David%20M%20Coventry%22" TargetMode="External"/><Relationship Id="rId2" Type="http://schemas.openxmlformats.org/officeDocument/2006/relationships/hyperlink" Target="http://europepmc.org/search?query=AUTH:%22Ashish%20R%20Satapathy%22" TargetMode="Externa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hyperlink" Target="http://doi.org/10.1155/2011/173796"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acphospitalist.org/staff/"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8841" y="1408983"/>
            <a:ext cx="7886700" cy="2020017"/>
          </a:xfrm>
        </p:spPr>
        <p:txBody>
          <a:bodyPr/>
          <a:lstStyle/>
          <a:p>
            <a:r>
              <a:rPr lang="en-GB" sz="2800" b="1" i="0" u="none" strike="noStrike" dirty="0">
                <a:solidFill>
                  <a:srgbClr val="D1FFE8"/>
                </a:solidFill>
                <a:effectLst/>
                <a:latin typeface="+mj-lt"/>
              </a:rPr>
              <a:t>PoCUS and Radiology approaches </a:t>
            </a:r>
            <a:br>
              <a:rPr lang="en-GB" sz="2800" b="1" dirty="0">
                <a:solidFill>
                  <a:srgbClr val="D1FFE8"/>
                </a:solidFill>
                <a:latin typeface="+mj-lt"/>
              </a:rPr>
            </a:br>
            <a:r>
              <a:rPr lang="en-GB" sz="2800" b="1" i="0" u="none" strike="noStrike" dirty="0">
                <a:solidFill>
                  <a:srgbClr val="D1FFE8"/>
                </a:solidFill>
                <a:effectLst/>
                <a:latin typeface="+mj-lt"/>
              </a:rPr>
              <a:t>to diagnosing arm DVT</a:t>
            </a:r>
            <a:br>
              <a:rPr lang="en-GB" sz="2800" b="1" i="0" u="none" strike="noStrike" dirty="0">
                <a:solidFill>
                  <a:srgbClr val="D1FFE8"/>
                </a:solidFill>
                <a:effectLst/>
                <a:latin typeface="+mj-lt"/>
              </a:rPr>
            </a:br>
            <a:br>
              <a:rPr lang="en-GB" sz="2800" b="0" i="0" u="none" strike="noStrike" dirty="0">
                <a:solidFill>
                  <a:srgbClr val="D1FFE8"/>
                </a:solidFill>
                <a:effectLst/>
                <a:latin typeface="+mj-lt"/>
              </a:rPr>
            </a:br>
            <a:r>
              <a:rPr lang="en-GB" sz="2800" dirty="0">
                <a:latin typeface="+mj-lt"/>
              </a:rPr>
              <a:t>Borsha Sarker</a:t>
            </a:r>
            <a:br>
              <a:rPr lang="en-GB" sz="2800" dirty="0">
                <a:latin typeface="+mj-lt"/>
              </a:rPr>
            </a:br>
            <a:r>
              <a:rPr lang="en-GB" sz="2800" dirty="0">
                <a:latin typeface="+mj-lt"/>
              </a:rPr>
              <a:t>Research Sonographer</a:t>
            </a:r>
            <a:br>
              <a:rPr lang="en-GB" sz="2800" dirty="0">
                <a:latin typeface="+mj-lt"/>
              </a:rPr>
            </a:br>
            <a:br>
              <a:rPr lang="en-GB" sz="2800" dirty="0">
                <a:latin typeface="+mj-lt"/>
              </a:rPr>
            </a:br>
            <a:r>
              <a:rPr lang="en-GB" sz="2800" b="1" dirty="0">
                <a:latin typeface="+mj-lt"/>
              </a:rPr>
              <a:t>NIHR Leeds Biomedical Research Centre</a:t>
            </a:r>
          </a:p>
        </p:txBody>
      </p:sp>
      <p:pic>
        <p:nvPicPr>
          <p:cNvPr id="4" name="Picture 3"/>
          <p:cNvPicPr>
            <a:picLocks noChangeAspect="1"/>
          </p:cNvPicPr>
          <p:nvPr/>
        </p:nvPicPr>
        <p:blipFill>
          <a:blip r:embed="rId2"/>
          <a:stretch>
            <a:fillRect/>
          </a:stretch>
        </p:blipFill>
        <p:spPr>
          <a:xfrm>
            <a:off x="6523182" y="3928171"/>
            <a:ext cx="2182090" cy="2629209"/>
          </a:xfrm>
          <a:prstGeom prst="rect">
            <a:avLst/>
          </a:prstGeom>
        </p:spPr>
      </p:pic>
      <p:sp>
        <p:nvSpPr>
          <p:cNvPr id="3" name="Subtitle 2">
            <a:extLst>
              <a:ext uri="{FF2B5EF4-FFF2-40B4-BE49-F238E27FC236}">
                <a16:creationId xmlns:a16="http://schemas.microsoft.com/office/drawing/2014/main" id="{1D4B81A8-6073-C396-E316-2931154EFA12}"/>
              </a:ext>
            </a:extLst>
          </p:cNvPr>
          <p:cNvSpPr txBox="1">
            <a:spLocks/>
          </p:cNvSpPr>
          <p:nvPr/>
        </p:nvSpPr>
        <p:spPr>
          <a:xfrm>
            <a:off x="1834444" y="3999911"/>
            <a:ext cx="4571786" cy="2361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FFE8"/>
                </a:solidFill>
              </a:rPr>
              <a:t>#POCUSClubInternational</a:t>
            </a:r>
          </a:p>
          <a:p>
            <a:pPr marL="0" indent="0">
              <a:buNone/>
            </a:pPr>
            <a:endParaRPr lang="en-GB" sz="2400" dirty="0"/>
          </a:p>
          <a:p>
            <a:pPr marL="0" indent="0">
              <a:buNone/>
            </a:pPr>
            <a:r>
              <a:rPr lang="en-GB" sz="2400" dirty="0">
                <a:solidFill>
                  <a:schemeClr val="accent2">
                    <a:lumMod val="20000"/>
                    <a:lumOff val="80000"/>
                  </a:schemeClr>
                </a:solidFill>
              </a:rPr>
              <a:t>An easy, stepwise approach to an area that you might not feel entirely comfortable with scanning </a:t>
            </a:r>
            <a:endParaRPr lang="en-GB" sz="2400" dirty="0"/>
          </a:p>
          <a:p>
            <a:pPr marL="0" indent="0">
              <a:buNone/>
            </a:pPr>
            <a:r>
              <a:rPr lang="en-GB" sz="2400" dirty="0">
                <a:solidFill>
                  <a:schemeClr val="accent2">
                    <a:lumMod val="20000"/>
                    <a:lumOff val="80000"/>
                  </a:schemeClr>
                </a:solidFill>
              </a:rPr>
              <a:t> </a:t>
            </a:r>
          </a:p>
          <a:p>
            <a:pPr marL="0" indent="0">
              <a:buNone/>
            </a:pPr>
            <a:endParaRPr lang="en-GB" sz="2400" dirty="0"/>
          </a:p>
        </p:txBody>
      </p:sp>
      <p:pic>
        <p:nvPicPr>
          <p:cNvPr id="8" name="Picture 7">
            <a:extLst>
              <a:ext uri="{FF2B5EF4-FFF2-40B4-BE49-F238E27FC236}">
                <a16:creationId xmlns:a16="http://schemas.microsoft.com/office/drawing/2014/main" id="{4E530A89-93AB-F405-707E-AB898C80DE15}"/>
              </a:ext>
            </a:extLst>
          </p:cNvPr>
          <p:cNvPicPr>
            <a:picLocks noChangeAspect="1"/>
          </p:cNvPicPr>
          <p:nvPr/>
        </p:nvPicPr>
        <p:blipFill>
          <a:blip r:embed="rId3"/>
          <a:stretch>
            <a:fillRect/>
          </a:stretch>
        </p:blipFill>
        <p:spPr>
          <a:xfrm>
            <a:off x="6103056" y="11714"/>
            <a:ext cx="3040944" cy="677186"/>
          </a:xfrm>
          <a:prstGeom prst="rect">
            <a:avLst/>
          </a:prstGeom>
        </p:spPr>
      </p:pic>
    </p:spTree>
    <p:extLst>
      <p:ext uri="{BB962C8B-B14F-4D97-AF65-F5344CB8AC3E}">
        <p14:creationId xmlns:p14="http://schemas.microsoft.com/office/powerpoint/2010/main" val="184725463"/>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BA09-BF42-3E42-9979-D9E6FCBF76BF}"/>
              </a:ext>
            </a:extLst>
          </p:cNvPr>
          <p:cNvSpPr>
            <a:spLocks noGrp="1"/>
          </p:cNvSpPr>
          <p:nvPr>
            <p:ph type="title"/>
          </p:nvPr>
        </p:nvSpPr>
        <p:spPr>
          <a:xfrm>
            <a:off x="369946" y="282813"/>
            <a:ext cx="7886700" cy="878788"/>
          </a:xfrm>
        </p:spPr>
        <p:txBody>
          <a:bodyPr>
            <a:normAutofit/>
          </a:bodyPr>
          <a:lstStyle/>
          <a:p>
            <a:r>
              <a:rPr lang="en-GB" sz="3600" b="1" dirty="0">
                <a:solidFill>
                  <a:srgbClr val="D1FFE8"/>
                </a:solidFill>
              </a:rPr>
              <a:t>Common reasons for referral</a:t>
            </a:r>
            <a:endParaRPr lang="en-US" sz="3600" b="1" dirty="0"/>
          </a:p>
        </p:txBody>
      </p:sp>
      <p:sp>
        <p:nvSpPr>
          <p:cNvPr id="3" name="Content Placeholder 2">
            <a:extLst>
              <a:ext uri="{FF2B5EF4-FFF2-40B4-BE49-F238E27FC236}">
                <a16:creationId xmlns:a16="http://schemas.microsoft.com/office/drawing/2014/main" id="{0C671894-DE40-764D-8A9F-4316DA2D4A4C}"/>
              </a:ext>
            </a:extLst>
          </p:cNvPr>
          <p:cNvSpPr>
            <a:spLocks noGrp="1"/>
          </p:cNvSpPr>
          <p:nvPr>
            <p:ph idx="1"/>
          </p:nvPr>
        </p:nvSpPr>
        <p:spPr>
          <a:xfrm>
            <a:off x="628651" y="1443182"/>
            <a:ext cx="7995804" cy="4405433"/>
          </a:xfrm>
        </p:spPr>
        <p:txBody>
          <a:bodyPr>
            <a:normAutofit fontScale="77500" lnSpcReduction="20000"/>
          </a:bodyPr>
          <a:lstStyle/>
          <a:p>
            <a:r>
              <a:rPr lang="en-GB" sz="3900" b="1" dirty="0">
                <a:latin typeface="+mj-lt"/>
              </a:rPr>
              <a:t>Cancer</a:t>
            </a:r>
            <a:r>
              <a:rPr lang="en-GB" sz="3400" dirty="0">
                <a:latin typeface="+mj-lt"/>
              </a:rPr>
              <a:t> – chest, lung, breast, lymphoma</a:t>
            </a:r>
          </a:p>
          <a:p>
            <a:endParaRPr lang="en-GB" sz="3400" dirty="0">
              <a:latin typeface="+mj-lt"/>
            </a:endParaRPr>
          </a:p>
          <a:p>
            <a:r>
              <a:rPr lang="en-GB" sz="3400" dirty="0">
                <a:latin typeface="+mj-lt"/>
              </a:rPr>
              <a:t>Trauma and Procedural Misplacement </a:t>
            </a:r>
          </a:p>
          <a:p>
            <a:pPr marL="0" indent="0">
              <a:buNone/>
            </a:pPr>
            <a:r>
              <a:rPr lang="en-GB" sz="3400" dirty="0">
                <a:latin typeface="+mj-lt"/>
              </a:rPr>
              <a:t>(chemotherapy catheters, central and PICC lines)</a:t>
            </a:r>
          </a:p>
          <a:p>
            <a:endParaRPr lang="en-GB" sz="3400" dirty="0">
              <a:latin typeface="+mj-lt"/>
            </a:endParaRPr>
          </a:p>
          <a:p>
            <a:r>
              <a:rPr lang="en-GB" sz="3400" dirty="0">
                <a:latin typeface="+mj-lt"/>
              </a:rPr>
              <a:t>Inflammation, infection, in situ line thrombosis</a:t>
            </a:r>
          </a:p>
          <a:p>
            <a:endParaRPr lang="en-GB" sz="3400" dirty="0">
              <a:latin typeface="+mj-lt"/>
            </a:endParaRPr>
          </a:p>
          <a:p>
            <a:r>
              <a:rPr lang="en-GB" sz="3400" dirty="0">
                <a:latin typeface="+mj-lt"/>
              </a:rPr>
              <a:t>External/extrinsic venous compression or trauma.       </a:t>
            </a:r>
            <a:r>
              <a:rPr lang="en-GB" sz="3600" dirty="0" err="1">
                <a:solidFill>
                  <a:srgbClr val="D1FFE8"/>
                </a:solidFill>
                <a:latin typeface="+mj-lt"/>
              </a:rPr>
              <a:t>P</a:t>
            </a:r>
            <a:r>
              <a:rPr lang="en-GB" sz="3600" u="none" strike="noStrike" dirty="0" err="1">
                <a:solidFill>
                  <a:srgbClr val="D1FFE8"/>
                </a:solidFill>
                <a:effectLst/>
                <a:latin typeface="+mj-lt"/>
              </a:rPr>
              <a:t>aget-Schroetter</a:t>
            </a:r>
            <a:r>
              <a:rPr lang="en-GB" sz="3600" u="none" strike="noStrike" dirty="0">
                <a:solidFill>
                  <a:srgbClr val="D1FFE8"/>
                </a:solidFill>
                <a:effectLst/>
                <a:latin typeface="+mj-lt"/>
              </a:rPr>
              <a:t> syndrome (PSS) – rare!</a:t>
            </a:r>
            <a:r>
              <a:rPr lang="en-GB" sz="3600" u="none" strike="noStrike" dirty="0">
                <a:effectLst/>
                <a:latin typeface="+mj-lt"/>
              </a:rPr>
              <a:t> </a:t>
            </a:r>
            <a:endParaRPr lang="en-GB" sz="2600" i="1" dirty="0">
              <a:solidFill>
                <a:schemeClr val="accent1">
                  <a:lumMod val="20000"/>
                  <a:lumOff val="80000"/>
                </a:schemeClr>
              </a:solidFill>
              <a:latin typeface="+mj-lt"/>
            </a:endParaRPr>
          </a:p>
          <a:p>
            <a:pPr marL="0" indent="0">
              <a:buNone/>
            </a:pPr>
            <a:r>
              <a:rPr lang="en-GB" sz="2600" b="0" i="1" strike="noStrike" dirty="0">
                <a:solidFill>
                  <a:schemeClr val="accent1">
                    <a:lumMod val="20000"/>
                    <a:lumOff val="80000"/>
                  </a:schemeClr>
                </a:solidFill>
                <a:effectLst/>
                <a:latin typeface="+mj-lt"/>
              </a:rPr>
              <a:t>Typically, young athletes get PSS in the arm they use most for sports like swimming or tennis. When you do the same motion over and over, the veins in your neck and shoulder get squeezed. This can trigger a clot.</a:t>
            </a:r>
            <a:endParaRPr lang="en-GB" sz="2600" dirty="0">
              <a:solidFill>
                <a:schemeClr val="accent1">
                  <a:lumMod val="20000"/>
                  <a:lumOff val="80000"/>
                </a:schemeClr>
              </a:solidFill>
              <a:latin typeface="+mj-lt"/>
            </a:endParaRPr>
          </a:p>
          <a:p>
            <a:pPr marL="514350" indent="-514350">
              <a:buFont typeface="+mj-lt"/>
              <a:buAutoNum type="arabicPeriod"/>
            </a:pPr>
            <a:endParaRPr lang="en-US" sz="2800" dirty="0">
              <a:latin typeface="+mj-lt"/>
            </a:endParaRPr>
          </a:p>
        </p:txBody>
      </p:sp>
    </p:spTree>
    <p:extLst>
      <p:ext uri="{BB962C8B-B14F-4D97-AF65-F5344CB8AC3E}">
        <p14:creationId xmlns:p14="http://schemas.microsoft.com/office/powerpoint/2010/main" val="1063638152"/>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4D1A-BD73-D143-B451-7BB6939084BE}"/>
              </a:ext>
            </a:extLst>
          </p:cNvPr>
          <p:cNvSpPr>
            <a:spLocks noGrp="1"/>
          </p:cNvSpPr>
          <p:nvPr>
            <p:ph type="title"/>
          </p:nvPr>
        </p:nvSpPr>
        <p:spPr/>
        <p:txBody>
          <a:bodyPr/>
          <a:lstStyle/>
          <a:p>
            <a:r>
              <a:rPr lang="en-GB" dirty="0"/>
              <a:t>PICC line thrombosis</a:t>
            </a:r>
            <a:endParaRPr lang="en-US" dirty="0"/>
          </a:p>
        </p:txBody>
      </p:sp>
      <p:pic>
        <p:nvPicPr>
          <p:cNvPr id="6" name="Content Placeholder 5">
            <a:extLst>
              <a:ext uri="{FF2B5EF4-FFF2-40B4-BE49-F238E27FC236}">
                <a16:creationId xmlns:a16="http://schemas.microsoft.com/office/drawing/2014/main" id="{4206448B-7BC5-374B-9AC8-250FB75CE7A0}"/>
              </a:ext>
            </a:extLst>
          </p:cNvPr>
          <p:cNvPicPr>
            <a:picLocks noGrp="1" noChangeAspect="1"/>
          </p:cNvPicPr>
          <p:nvPr>
            <p:ph idx="1"/>
          </p:nvPr>
        </p:nvPicPr>
        <p:blipFill>
          <a:blip r:embed="rId2"/>
          <a:stretch>
            <a:fillRect/>
          </a:stretch>
        </p:blipFill>
        <p:spPr>
          <a:xfrm>
            <a:off x="1254700" y="1539913"/>
            <a:ext cx="6365300" cy="3981124"/>
          </a:xfrm>
          <a:prstGeom prst="rect">
            <a:avLst/>
          </a:prstGeom>
        </p:spPr>
      </p:pic>
      <p:sp>
        <p:nvSpPr>
          <p:cNvPr id="8" name="TextBox 7">
            <a:extLst>
              <a:ext uri="{FF2B5EF4-FFF2-40B4-BE49-F238E27FC236}">
                <a16:creationId xmlns:a16="http://schemas.microsoft.com/office/drawing/2014/main" id="{5DFBABFD-42A2-D14D-B5E6-25710A073B54}"/>
              </a:ext>
            </a:extLst>
          </p:cNvPr>
          <p:cNvSpPr txBox="1"/>
          <p:nvPr/>
        </p:nvSpPr>
        <p:spPr>
          <a:xfrm>
            <a:off x="238700" y="5803779"/>
            <a:ext cx="7100453" cy="323165"/>
          </a:xfrm>
          <a:prstGeom prst="rect">
            <a:avLst/>
          </a:prstGeom>
          <a:noFill/>
        </p:spPr>
        <p:txBody>
          <a:bodyPr wrap="square">
            <a:spAutoFit/>
          </a:bodyPr>
          <a:lstStyle/>
          <a:p>
            <a:r>
              <a:rPr lang="en-US" sz="1500" dirty="0">
                <a:solidFill>
                  <a:schemeClr val="bg1"/>
                </a:solidFill>
              </a:rPr>
              <a:t>https://</a:t>
            </a:r>
            <a:r>
              <a:rPr lang="en-US" sz="1500" dirty="0" err="1">
                <a:solidFill>
                  <a:schemeClr val="bg1"/>
                </a:solidFill>
              </a:rPr>
              <a:t>commons.wikimedia.org</a:t>
            </a:r>
            <a:r>
              <a:rPr lang="en-US" sz="1500" dirty="0">
                <a:solidFill>
                  <a:schemeClr val="bg1"/>
                </a:solidFill>
              </a:rPr>
              <a:t>/w/index.php?title=File:PICC_line.jpg&amp;</a:t>
            </a:r>
            <a:r>
              <a:rPr lang="en-US" sz="1500" dirty="0" err="1">
                <a:solidFill>
                  <a:schemeClr val="bg1"/>
                </a:solidFill>
              </a:rPr>
              <a:t>oldid</a:t>
            </a:r>
            <a:r>
              <a:rPr lang="en-US" sz="1500" dirty="0">
                <a:solidFill>
                  <a:schemeClr val="bg1"/>
                </a:solidFill>
              </a:rPr>
              <a:t>=441711399</a:t>
            </a:r>
          </a:p>
        </p:txBody>
      </p:sp>
    </p:spTree>
    <p:extLst>
      <p:ext uri="{BB962C8B-B14F-4D97-AF65-F5344CB8AC3E}">
        <p14:creationId xmlns:p14="http://schemas.microsoft.com/office/powerpoint/2010/main" val="425336066"/>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F6C1980D-6966-42C6-AE3D-F18871A23422}"/>
              </a:ext>
            </a:extLst>
          </p:cNvPr>
          <p:cNvSpPr txBox="1">
            <a:spLocks noChangeArrowheads="1"/>
          </p:cNvSpPr>
          <p:nvPr/>
        </p:nvSpPr>
        <p:spPr bwMode="auto">
          <a:xfrm>
            <a:off x="1260475" y="152400"/>
            <a:ext cx="7199313"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1100"/>
              <a:t>Upper extremity deep vein thrombosis: a complication of an indwelling peripherally inserted central venous catheter</a:t>
            </a:r>
          </a:p>
        </p:txBody>
      </p:sp>
      <p:sp>
        <p:nvSpPr>
          <p:cNvPr id="3074" name="AutoShape 2">
            <a:extLst>
              <a:ext uri="{FF2B5EF4-FFF2-40B4-BE49-F238E27FC236}">
                <a16:creationId xmlns:a16="http://schemas.microsoft.com/office/drawing/2014/main" id="{19D2E8AD-6956-4D9E-A64F-79D87A3B4945}"/>
              </a:ext>
            </a:extLst>
          </p:cNvPr>
          <p:cNvSpPr>
            <a:spLocks noChangeAspect="1" noChangeArrowheads="1"/>
          </p:cNvSpPr>
          <p:nvPr/>
        </p:nvSpPr>
        <p:spPr bwMode="auto">
          <a:xfrm>
            <a:off x="4926013" y="152400"/>
            <a:ext cx="3670300"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5" name="Text Box 3">
            <a:extLst>
              <a:ext uri="{FF2B5EF4-FFF2-40B4-BE49-F238E27FC236}">
                <a16:creationId xmlns:a16="http://schemas.microsoft.com/office/drawing/2014/main" id="{F7137262-8DC6-455B-8A39-1031D6562B70}"/>
              </a:ext>
            </a:extLst>
          </p:cNvPr>
          <p:cNvSpPr txBox="1">
            <a:spLocks noChangeArrowheads="1"/>
          </p:cNvSpPr>
          <p:nvPr/>
        </p:nvSpPr>
        <p:spPr bwMode="auto">
          <a:xfrm>
            <a:off x="360363" y="5940425"/>
            <a:ext cx="86407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800" b="1">
                <a:solidFill>
                  <a:srgbClr val="0054A6"/>
                </a:solidFill>
              </a:rPr>
              <a:t>Clinical Case Reports, Volume: 3, Issue: 3, Pages: 170-174, First published: 22 January 2015, DOI: (10.1002/ccr3.187) </a:t>
            </a:r>
          </a:p>
        </p:txBody>
      </p:sp>
      <p:pic>
        <p:nvPicPr>
          <p:cNvPr id="3076" name="Picture 4">
            <a:extLst>
              <a:ext uri="{FF2B5EF4-FFF2-40B4-BE49-F238E27FC236}">
                <a16:creationId xmlns:a16="http://schemas.microsoft.com/office/drawing/2014/main" id="{C7FBD335-C0FB-46E9-BCCC-DA12916CD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985838"/>
            <a:ext cx="6350000" cy="3363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82052F7C-D7D4-4D4F-8E8B-D5FE3AEEC525}"/>
              </a:ext>
            </a:extLst>
          </p:cNvPr>
          <p:cNvSpPr txBox="1"/>
          <p:nvPr/>
        </p:nvSpPr>
        <p:spPr>
          <a:xfrm>
            <a:off x="1422399" y="4463097"/>
            <a:ext cx="6350001" cy="1323439"/>
          </a:xfrm>
          <a:prstGeom prst="rect">
            <a:avLst/>
          </a:prstGeom>
          <a:noFill/>
        </p:spPr>
        <p:txBody>
          <a:bodyPr wrap="square">
            <a:spAutoFit/>
          </a:bodyPr>
          <a:lstStyle/>
          <a:p>
            <a:pPr algn="l"/>
            <a:r>
              <a:rPr lang="en-GB" sz="1600" b="1" i="0" u="none" strike="noStrike" dirty="0">
                <a:solidFill>
                  <a:srgbClr val="193E72"/>
                </a:solidFill>
                <a:effectLst/>
                <a:latin typeface="Open Sans"/>
              </a:rPr>
              <a:t>Figure 4</a:t>
            </a:r>
            <a:endParaRPr lang="en-GB" sz="1600" b="1" dirty="0">
              <a:solidFill>
                <a:srgbClr val="193E72"/>
              </a:solidFill>
              <a:latin typeface="Open Sans"/>
            </a:endParaRPr>
          </a:p>
          <a:p>
            <a:pPr algn="l"/>
            <a:r>
              <a:rPr lang="en-GB" sz="1600" b="0" i="0" u="none" strike="noStrike" dirty="0">
                <a:solidFill>
                  <a:srgbClr val="193E72"/>
                </a:solidFill>
                <a:effectLst/>
                <a:latin typeface="Open Sans"/>
              </a:rPr>
              <a:t>Dual images (original left; legend right). </a:t>
            </a:r>
          </a:p>
          <a:p>
            <a:pPr algn="l"/>
            <a:r>
              <a:rPr lang="en-GB" sz="1600" b="0" i="0" u="none" strike="noStrike" dirty="0">
                <a:solidFill>
                  <a:srgbClr val="193E72"/>
                </a:solidFill>
                <a:effectLst/>
                <a:latin typeface="Open Sans"/>
              </a:rPr>
              <a:t>A transverse view of the axillary vein with PICC in place, surrounded by </a:t>
            </a:r>
            <a:r>
              <a:rPr lang="en-GB" sz="1600" b="0" i="0" u="none" strike="noStrike" dirty="0" err="1">
                <a:solidFill>
                  <a:srgbClr val="193E72"/>
                </a:solidFill>
                <a:effectLst/>
                <a:latin typeface="Open Sans"/>
              </a:rPr>
              <a:t>echogenic</a:t>
            </a:r>
            <a:r>
              <a:rPr lang="en-GB" sz="1600" b="0" i="0" u="none" strike="noStrike" dirty="0">
                <a:solidFill>
                  <a:srgbClr val="193E72"/>
                </a:solidFill>
                <a:effectLst/>
                <a:latin typeface="Open Sans"/>
              </a:rPr>
              <a:t> thrombus that is distending the vein (dark red). The axillary artery (red) and cephalic vein (blue) are also seen.</a:t>
            </a:r>
          </a:p>
        </p:txBody>
      </p:sp>
      <p:sp>
        <p:nvSpPr>
          <p:cNvPr id="3" name="TextBox 2">
            <a:extLst>
              <a:ext uri="{FF2B5EF4-FFF2-40B4-BE49-F238E27FC236}">
                <a16:creationId xmlns:a16="http://schemas.microsoft.com/office/drawing/2014/main" id="{8E21D492-8FB4-3141-87DB-F9A67F8D7B22}"/>
              </a:ext>
            </a:extLst>
          </p:cNvPr>
          <p:cNvSpPr txBox="1"/>
          <p:nvPr/>
        </p:nvSpPr>
        <p:spPr>
          <a:xfrm>
            <a:off x="360363" y="6180891"/>
            <a:ext cx="8640762" cy="400110"/>
          </a:xfrm>
          <a:prstGeom prst="rect">
            <a:avLst/>
          </a:prstGeom>
          <a:noFill/>
        </p:spPr>
        <p:txBody>
          <a:bodyPr wrap="square">
            <a:spAutoFit/>
          </a:bodyPr>
          <a:lstStyle/>
          <a:p>
            <a:pPr algn="l"/>
            <a:r>
              <a:rPr lang="en-GB" sz="1000" i="0" u="none" strike="noStrike" dirty="0">
                <a:solidFill>
                  <a:srgbClr val="193E72"/>
                </a:solidFill>
                <a:effectLst/>
                <a:latin typeface="Open Sans"/>
              </a:rPr>
              <a:t>Upper extremity deep vein thrombosis: a complication of an indwelling peripherally inserted central venous catheter. </a:t>
            </a:r>
            <a:r>
              <a:rPr lang="en-GB" sz="1000" i="0" u="none" strike="noStrike" dirty="0">
                <a:solidFill>
                  <a:srgbClr val="193E72"/>
                </a:solidFill>
                <a:effectLst/>
                <a:latin typeface="Open Sans"/>
                <a:hlinkClick r:id="rId4">
                  <a:extLst>
                    <a:ext uri="{A12FA001-AC4F-418D-AE19-62706E023703}">
                      <ahyp:hlinkClr xmlns:ahyp="http://schemas.microsoft.com/office/drawing/2018/hyperlinkcolor" val="tx"/>
                    </a:ext>
                  </a:extLst>
                </a:hlinkClick>
              </a:rPr>
              <a:t>Peter J. Carr</a:t>
            </a:r>
            <a:r>
              <a:rPr lang="en-GB" sz="1000" i="0" u="none" strike="noStrike" dirty="0">
                <a:solidFill>
                  <a:srgbClr val="193E72"/>
                </a:solidFill>
                <a:effectLst/>
                <a:latin typeface="Open Sans"/>
              </a:rPr>
              <a:t>. J</a:t>
            </a:r>
            <a:r>
              <a:rPr lang="en-GB" sz="1000" i="0" u="none" strike="noStrike" dirty="0">
                <a:solidFill>
                  <a:srgbClr val="193E72"/>
                </a:solidFill>
                <a:effectLst/>
                <a:latin typeface="Open Sans"/>
                <a:hlinkClick r:id="rId5">
                  <a:extLst>
                    <a:ext uri="{A12FA001-AC4F-418D-AE19-62706E023703}">
                      <ahyp:hlinkClr xmlns:ahyp="http://schemas.microsoft.com/office/drawing/2018/hyperlinkcolor" val="tx"/>
                    </a:ext>
                  </a:extLst>
                </a:hlinkClick>
              </a:rPr>
              <a:t>ames C. R. </a:t>
            </a:r>
            <a:r>
              <a:rPr lang="en-GB" sz="1000" i="0" u="none" strike="noStrike" dirty="0" err="1">
                <a:solidFill>
                  <a:srgbClr val="193E72"/>
                </a:solidFill>
                <a:effectLst/>
                <a:latin typeface="Open Sans"/>
                <a:hlinkClick r:id="rId5">
                  <a:extLst>
                    <a:ext uri="{A12FA001-AC4F-418D-AE19-62706E023703}">
                      <ahyp:hlinkClr xmlns:ahyp="http://schemas.microsoft.com/office/drawing/2018/hyperlinkcolor" val="tx"/>
                    </a:ext>
                  </a:extLst>
                </a:hlinkClick>
              </a:rPr>
              <a:t>Rippey</a:t>
            </a:r>
            <a:r>
              <a:rPr lang="en-GB" sz="1000" dirty="0">
                <a:solidFill>
                  <a:srgbClr val="193E72"/>
                </a:solidFill>
                <a:latin typeface="Open Sans"/>
              </a:rPr>
              <a:t> </a:t>
            </a:r>
            <a:r>
              <a:rPr lang="en-GB" sz="1000" i="0" u="none" strike="noStrike" dirty="0">
                <a:solidFill>
                  <a:srgbClr val="193E72"/>
                </a:solidFill>
                <a:effectLst/>
                <a:latin typeface="Open Sans"/>
              </a:rPr>
              <a:t>First published: 22 January 2015. </a:t>
            </a:r>
            <a:r>
              <a:rPr lang="en-GB" sz="1000" i="0" u="none" strike="noStrike" dirty="0">
                <a:solidFill>
                  <a:srgbClr val="193E72"/>
                </a:solidFill>
                <a:effectLst/>
                <a:latin typeface="Open Sans"/>
                <a:hlinkClick r:id="rId6">
                  <a:extLst>
                    <a:ext uri="{A12FA001-AC4F-418D-AE19-62706E023703}">
                      <ahyp:hlinkClr xmlns:ahyp="http://schemas.microsoft.com/office/drawing/2018/hyperlinkcolor" val="tx"/>
                    </a:ext>
                  </a:extLst>
                </a:hlinkClick>
              </a:rPr>
              <a:t>https://</a:t>
            </a:r>
            <a:r>
              <a:rPr lang="en-GB" sz="1000" i="0" u="none" strike="noStrike" dirty="0" err="1">
                <a:solidFill>
                  <a:srgbClr val="193E72"/>
                </a:solidFill>
                <a:effectLst/>
                <a:latin typeface="Open Sans"/>
                <a:hlinkClick r:id="rId6">
                  <a:extLst>
                    <a:ext uri="{A12FA001-AC4F-418D-AE19-62706E023703}">
                      <ahyp:hlinkClr xmlns:ahyp="http://schemas.microsoft.com/office/drawing/2018/hyperlinkcolor" val="tx"/>
                    </a:ext>
                  </a:extLst>
                </a:hlinkClick>
              </a:rPr>
              <a:t>doi.org</a:t>
            </a:r>
            <a:r>
              <a:rPr lang="en-GB" sz="1000" i="0" u="none" strike="noStrike" dirty="0">
                <a:solidFill>
                  <a:srgbClr val="193E72"/>
                </a:solidFill>
                <a:effectLst/>
                <a:latin typeface="Open Sans"/>
                <a:hlinkClick r:id="rId6">
                  <a:extLst>
                    <a:ext uri="{A12FA001-AC4F-418D-AE19-62706E023703}">
                      <ahyp:hlinkClr xmlns:ahyp="http://schemas.microsoft.com/office/drawing/2018/hyperlinkcolor" val="tx"/>
                    </a:ext>
                  </a:extLst>
                </a:hlinkClick>
              </a:rPr>
              <a:t>/10.1002/</a:t>
            </a:r>
            <a:r>
              <a:rPr lang="en-GB" sz="1000" i="0" u="none" strike="noStrike" dirty="0" err="1">
                <a:solidFill>
                  <a:srgbClr val="193E72"/>
                </a:solidFill>
                <a:effectLst/>
                <a:latin typeface="Open Sans"/>
                <a:hlinkClick r:id="rId6">
                  <a:extLst>
                    <a:ext uri="{A12FA001-AC4F-418D-AE19-62706E023703}">
                      <ahyp:hlinkClr xmlns:ahyp="http://schemas.microsoft.com/office/drawing/2018/hyperlinkcolor" val="tx"/>
                    </a:ext>
                  </a:extLst>
                </a:hlinkClick>
              </a:rPr>
              <a:t>ccr3.187</a:t>
            </a:r>
            <a:endParaRPr lang="en-GB" sz="1000" i="0" u="none" strike="noStrike" dirty="0">
              <a:solidFill>
                <a:srgbClr val="193E72"/>
              </a:solidFill>
              <a:effectLst/>
              <a:latin typeface="Open Sans"/>
            </a:endParaRPr>
          </a:p>
        </p:txBody>
      </p:sp>
    </p:spTree>
    <p:extLst>
      <p:ext uri="{BB962C8B-B14F-4D97-AF65-F5344CB8AC3E}">
        <p14:creationId xmlns:p14="http://schemas.microsoft.com/office/powerpoint/2010/main" val="2075249402"/>
      </p:ext>
    </p:extLst>
  </p:cSld>
  <p:clrMapOvr>
    <a:masterClrMapping/>
  </p:clrMapOvr>
  <p:transition spd="slow">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BA09-BF42-3E42-9979-D9E6FCBF76BF}"/>
              </a:ext>
            </a:extLst>
          </p:cNvPr>
          <p:cNvSpPr>
            <a:spLocks noGrp="1"/>
          </p:cNvSpPr>
          <p:nvPr>
            <p:ph type="title"/>
          </p:nvPr>
        </p:nvSpPr>
        <p:spPr/>
        <p:txBody>
          <a:bodyPr>
            <a:normAutofit/>
          </a:bodyPr>
          <a:lstStyle/>
          <a:p>
            <a:r>
              <a:rPr lang="en-GB" sz="3600" b="1" dirty="0"/>
              <a:t>Upper Limb DVT</a:t>
            </a:r>
            <a:endParaRPr lang="en-US" sz="3600" b="1" dirty="0"/>
          </a:p>
        </p:txBody>
      </p:sp>
      <p:sp>
        <p:nvSpPr>
          <p:cNvPr id="3" name="Content Placeholder 2">
            <a:extLst>
              <a:ext uri="{FF2B5EF4-FFF2-40B4-BE49-F238E27FC236}">
                <a16:creationId xmlns:a16="http://schemas.microsoft.com/office/drawing/2014/main" id="{0C671894-DE40-764D-8A9F-4316DA2D4A4C}"/>
              </a:ext>
            </a:extLst>
          </p:cNvPr>
          <p:cNvSpPr>
            <a:spLocks noGrp="1"/>
          </p:cNvSpPr>
          <p:nvPr>
            <p:ph idx="1"/>
          </p:nvPr>
        </p:nvSpPr>
        <p:spPr>
          <a:xfrm>
            <a:off x="288637" y="1708726"/>
            <a:ext cx="8659090" cy="4139889"/>
          </a:xfrm>
        </p:spPr>
        <p:txBody>
          <a:bodyPr>
            <a:normAutofit fontScale="92500" lnSpcReduction="10000"/>
          </a:bodyPr>
          <a:lstStyle/>
          <a:p>
            <a:pPr marL="514350" indent="-514350">
              <a:buFont typeface="+mj-lt"/>
              <a:buAutoNum type="arabicPeriod"/>
            </a:pPr>
            <a:r>
              <a:rPr lang="en-GB" sz="2800" dirty="0">
                <a:solidFill>
                  <a:schemeClr val="accent1">
                    <a:lumMod val="20000"/>
                    <a:lumOff val="80000"/>
                  </a:schemeClr>
                </a:solidFill>
              </a:rPr>
              <a:t>Anatomy refresher – upper limb and neck veins</a:t>
            </a:r>
          </a:p>
          <a:p>
            <a:pPr marL="514350" indent="-514350">
              <a:buFont typeface="+mj-lt"/>
              <a:buAutoNum type="arabicPeriod"/>
            </a:pPr>
            <a:endParaRPr lang="en-GB" sz="2800" dirty="0"/>
          </a:p>
          <a:p>
            <a:pPr marL="514350" indent="-514350">
              <a:buFont typeface="+mj-lt"/>
              <a:buAutoNum type="arabicPeriod"/>
            </a:pPr>
            <a:r>
              <a:rPr lang="en-GB" sz="2800" dirty="0">
                <a:solidFill>
                  <a:schemeClr val="accent1">
                    <a:lumMod val="20000"/>
                    <a:lumOff val="80000"/>
                  </a:schemeClr>
                </a:solidFill>
              </a:rPr>
              <a:t>Common reasons for referral</a:t>
            </a:r>
          </a:p>
          <a:p>
            <a:pPr marL="514350" indent="-514350">
              <a:buFont typeface="+mj-lt"/>
              <a:buAutoNum type="arabicPeriod"/>
            </a:pPr>
            <a:endParaRPr lang="en-GB" sz="2800" dirty="0">
              <a:solidFill>
                <a:schemeClr val="accent1">
                  <a:lumMod val="20000"/>
                  <a:lumOff val="80000"/>
                </a:schemeClr>
              </a:solidFill>
            </a:endParaRPr>
          </a:p>
          <a:p>
            <a:pPr marL="514350" indent="-514350">
              <a:buFont typeface="+mj-lt"/>
              <a:buAutoNum type="arabicPeriod"/>
            </a:pPr>
            <a:r>
              <a:rPr lang="en-GB" sz="2800" b="1" dirty="0">
                <a:solidFill>
                  <a:srgbClr val="D1FFE8"/>
                </a:solidFill>
              </a:rPr>
              <a:t>Clinical signs and symptoms</a:t>
            </a:r>
          </a:p>
          <a:p>
            <a:pPr marL="514350" indent="-514350">
              <a:buFont typeface="+mj-lt"/>
              <a:buAutoNum type="arabicPeriod"/>
            </a:pPr>
            <a:endParaRPr lang="en-GB" sz="2800" dirty="0"/>
          </a:p>
          <a:p>
            <a:pPr marL="514350" indent="-514350">
              <a:buFont typeface="+mj-lt"/>
              <a:buAutoNum type="arabicPeriod"/>
            </a:pPr>
            <a:r>
              <a:rPr lang="en-GB" sz="2800" dirty="0">
                <a:solidFill>
                  <a:schemeClr val="accent1">
                    <a:lumMod val="20000"/>
                    <a:lumOff val="80000"/>
                  </a:schemeClr>
                </a:solidFill>
              </a:rPr>
              <a:t>Pathology and differentials to consider</a:t>
            </a:r>
          </a:p>
          <a:p>
            <a:pPr marL="514350" indent="-514350">
              <a:buFont typeface="+mj-lt"/>
              <a:buAutoNum type="arabicPeriod"/>
            </a:pPr>
            <a:endParaRPr lang="en-GB" sz="2800" dirty="0">
              <a:solidFill>
                <a:schemeClr val="accent1">
                  <a:lumMod val="20000"/>
                  <a:lumOff val="80000"/>
                </a:schemeClr>
              </a:solidFill>
            </a:endParaRPr>
          </a:p>
          <a:p>
            <a:pPr marL="514350" indent="-514350">
              <a:buFont typeface="+mj-lt"/>
              <a:buAutoNum type="arabicPeriod"/>
            </a:pPr>
            <a:r>
              <a:rPr lang="en-GB" sz="2800" dirty="0">
                <a:solidFill>
                  <a:schemeClr val="accent1">
                    <a:lumMod val="20000"/>
                    <a:lumOff val="80000"/>
                  </a:schemeClr>
                </a:solidFill>
              </a:rPr>
              <a:t>Video live demonstrations of technique x 4</a:t>
            </a:r>
          </a:p>
          <a:p>
            <a:pPr marL="514350" indent="-514350">
              <a:buFont typeface="+mj-lt"/>
              <a:buAutoNum type="arabicPeriod"/>
            </a:pPr>
            <a:endParaRPr lang="en-GB" sz="2800" dirty="0"/>
          </a:p>
          <a:p>
            <a:pPr marL="514350" indent="-514350">
              <a:buFont typeface="+mj-lt"/>
              <a:buAutoNum type="arabicPeriod"/>
            </a:pPr>
            <a:endParaRPr lang="en-US" sz="2800" dirty="0"/>
          </a:p>
        </p:txBody>
      </p:sp>
    </p:spTree>
    <p:extLst>
      <p:ext uri="{BB962C8B-B14F-4D97-AF65-F5344CB8AC3E}">
        <p14:creationId xmlns:p14="http://schemas.microsoft.com/office/powerpoint/2010/main" val="559292259"/>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BA09-BF42-3E42-9979-D9E6FCBF76BF}"/>
              </a:ext>
            </a:extLst>
          </p:cNvPr>
          <p:cNvSpPr>
            <a:spLocks noGrp="1"/>
          </p:cNvSpPr>
          <p:nvPr>
            <p:ph type="title"/>
          </p:nvPr>
        </p:nvSpPr>
        <p:spPr/>
        <p:txBody>
          <a:bodyPr>
            <a:normAutofit/>
          </a:bodyPr>
          <a:lstStyle/>
          <a:p>
            <a:r>
              <a:rPr lang="en-GB" sz="3600" b="1" dirty="0">
                <a:solidFill>
                  <a:srgbClr val="D1FFE8"/>
                </a:solidFill>
              </a:rPr>
              <a:t>Clinical signs and symptoms</a:t>
            </a:r>
            <a:endParaRPr lang="en-US" sz="3600" b="1" dirty="0"/>
          </a:p>
        </p:txBody>
      </p:sp>
      <p:sp>
        <p:nvSpPr>
          <p:cNvPr id="3" name="Content Placeholder 2">
            <a:extLst>
              <a:ext uri="{FF2B5EF4-FFF2-40B4-BE49-F238E27FC236}">
                <a16:creationId xmlns:a16="http://schemas.microsoft.com/office/drawing/2014/main" id="{0C671894-DE40-764D-8A9F-4316DA2D4A4C}"/>
              </a:ext>
            </a:extLst>
          </p:cNvPr>
          <p:cNvSpPr>
            <a:spLocks noGrp="1"/>
          </p:cNvSpPr>
          <p:nvPr>
            <p:ph idx="1"/>
          </p:nvPr>
        </p:nvSpPr>
        <p:spPr>
          <a:xfrm>
            <a:off x="288637" y="1708726"/>
            <a:ext cx="8659090" cy="4139889"/>
          </a:xfrm>
        </p:spPr>
        <p:txBody>
          <a:bodyPr>
            <a:normAutofit/>
          </a:bodyPr>
          <a:lstStyle/>
          <a:p>
            <a:pPr marL="514350" indent="-514350">
              <a:buFont typeface="+mj-lt"/>
              <a:buAutoNum type="arabicPeriod"/>
            </a:pPr>
            <a:r>
              <a:rPr lang="en-GB" sz="2800" dirty="0">
                <a:solidFill>
                  <a:schemeClr val="accent1">
                    <a:lumMod val="20000"/>
                    <a:lumOff val="80000"/>
                  </a:schemeClr>
                </a:solidFill>
              </a:rPr>
              <a:t>Swollen arm</a:t>
            </a:r>
          </a:p>
          <a:p>
            <a:pPr marL="514350" indent="-514350">
              <a:buFont typeface="+mj-lt"/>
              <a:buAutoNum type="arabicPeriod"/>
            </a:pPr>
            <a:endParaRPr lang="en-GB" sz="2800" dirty="0"/>
          </a:p>
          <a:p>
            <a:pPr marL="514350" indent="-514350">
              <a:buFont typeface="+mj-lt"/>
              <a:buAutoNum type="arabicPeriod"/>
            </a:pPr>
            <a:r>
              <a:rPr lang="en-GB" sz="2800" dirty="0">
                <a:solidFill>
                  <a:schemeClr val="accent1">
                    <a:lumMod val="20000"/>
                    <a:lumOff val="80000"/>
                  </a:schemeClr>
                </a:solidFill>
              </a:rPr>
              <a:t>Dilated veins on the anterior chest wall</a:t>
            </a:r>
          </a:p>
          <a:p>
            <a:pPr marL="514350" indent="-514350">
              <a:buFont typeface="+mj-lt"/>
              <a:buAutoNum type="arabicPeriod"/>
            </a:pPr>
            <a:endParaRPr lang="en-GB" sz="2800" dirty="0"/>
          </a:p>
          <a:p>
            <a:pPr marL="514350" indent="-514350">
              <a:buFont typeface="+mj-lt"/>
              <a:buAutoNum type="arabicPeriod"/>
            </a:pPr>
            <a:r>
              <a:rPr lang="en-GB" sz="2800" dirty="0">
                <a:solidFill>
                  <a:schemeClr val="accent1">
                    <a:lumMod val="20000"/>
                    <a:lumOff val="80000"/>
                  </a:schemeClr>
                </a:solidFill>
              </a:rPr>
              <a:t>Swelling, tenderness, erythema and pain</a:t>
            </a:r>
          </a:p>
          <a:p>
            <a:pPr marL="514350" indent="-514350">
              <a:buFont typeface="+mj-lt"/>
              <a:buAutoNum type="arabicPeriod"/>
            </a:pPr>
            <a:endParaRPr lang="en-GB" sz="2800" dirty="0">
              <a:solidFill>
                <a:schemeClr val="accent1">
                  <a:lumMod val="20000"/>
                  <a:lumOff val="80000"/>
                </a:schemeClr>
              </a:solidFill>
            </a:endParaRPr>
          </a:p>
          <a:p>
            <a:pPr marL="514350" indent="-514350">
              <a:buFont typeface="+mj-lt"/>
              <a:buAutoNum type="arabicPeriod"/>
            </a:pPr>
            <a:r>
              <a:rPr lang="en-GB" sz="2800" dirty="0">
                <a:solidFill>
                  <a:schemeClr val="accent1">
                    <a:lumMod val="20000"/>
                    <a:lumOff val="80000"/>
                  </a:schemeClr>
                </a:solidFill>
              </a:rPr>
              <a:t>Palpable superficial veins in the neck</a:t>
            </a:r>
          </a:p>
          <a:p>
            <a:pPr marL="514350" indent="-514350">
              <a:buFont typeface="+mj-lt"/>
              <a:buAutoNum type="arabicPeriod"/>
            </a:pPr>
            <a:endParaRPr lang="en-GB" sz="2800" dirty="0">
              <a:solidFill>
                <a:schemeClr val="accent1">
                  <a:lumMod val="20000"/>
                  <a:lumOff val="80000"/>
                </a:schemeClr>
              </a:solidFill>
            </a:endParaRPr>
          </a:p>
          <a:p>
            <a:pPr marL="514350" indent="-514350">
              <a:buFont typeface="+mj-lt"/>
              <a:buAutoNum type="arabicPeriod"/>
            </a:pPr>
            <a:endParaRPr lang="en-GB" sz="2800" dirty="0">
              <a:solidFill>
                <a:schemeClr val="accent1">
                  <a:lumMod val="20000"/>
                  <a:lumOff val="80000"/>
                </a:schemeClr>
              </a:solidFill>
            </a:endParaRPr>
          </a:p>
          <a:p>
            <a:pPr marL="514350" indent="-514350">
              <a:buFont typeface="+mj-lt"/>
              <a:buAutoNum type="arabicPeriod"/>
            </a:pPr>
            <a:endParaRPr lang="en-GB" sz="2800" dirty="0"/>
          </a:p>
          <a:p>
            <a:pPr marL="514350" indent="-514350">
              <a:buFont typeface="+mj-lt"/>
              <a:buAutoNum type="arabicPeriod"/>
            </a:pPr>
            <a:endParaRPr lang="en-US" sz="2800" dirty="0"/>
          </a:p>
        </p:txBody>
      </p:sp>
    </p:spTree>
    <p:extLst>
      <p:ext uri="{BB962C8B-B14F-4D97-AF65-F5344CB8AC3E}">
        <p14:creationId xmlns:p14="http://schemas.microsoft.com/office/powerpoint/2010/main" val="493312320"/>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BA09-BF42-3E42-9979-D9E6FCBF76BF}"/>
              </a:ext>
            </a:extLst>
          </p:cNvPr>
          <p:cNvSpPr>
            <a:spLocks noGrp="1"/>
          </p:cNvSpPr>
          <p:nvPr>
            <p:ph type="title"/>
          </p:nvPr>
        </p:nvSpPr>
        <p:spPr/>
        <p:txBody>
          <a:bodyPr>
            <a:normAutofit/>
          </a:bodyPr>
          <a:lstStyle/>
          <a:p>
            <a:r>
              <a:rPr lang="en-GB" sz="3600" b="1" dirty="0"/>
              <a:t>Upper Limb DVT</a:t>
            </a:r>
            <a:endParaRPr lang="en-US" sz="3600" b="1" dirty="0"/>
          </a:p>
        </p:txBody>
      </p:sp>
      <p:sp>
        <p:nvSpPr>
          <p:cNvPr id="3" name="Content Placeholder 2">
            <a:extLst>
              <a:ext uri="{FF2B5EF4-FFF2-40B4-BE49-F238E27FC236}">
                <a16:creationId xmlns:a16="http://schemas.microsoft.com/office/drawing/2014/main" id="{0C671894-DE40-764D-8A9F-4316DA2D4A4C}"/>
              </a:ext>
            </a:extLst>
          </p:cNvPr>
          <p:cNvSpPr>
            <a:spLocks noGrp="1"/>
          </p:cNvSpPr>
          <p:nvPr>
            <p:ph idx="1"/>
          </p:nvPr>
        </p:nvSpPr>
        <p:spPr>
          <a:xfrm>
            <a:off x="288637" y="1708726"/>
            <a:ext cx="8659090" cy="4139889"/>
          </a:xfrm>
        </p:spPr>
        <p:txBody>
          <a:bodyPr>
            <a:normAutofit fontScale="92500" lnSpcReduction="10000"/>
          </a:bodyPr>
          <a:lstStyle/>
          <a:p>
            <a:pPr marL="514350" indent="-514350">
              <a:buFont typeface="+mj-lt"/>
              <a:buAutoNum type="arabicPeriod"/>
            </a:pPr>
            <a:r>
              <a:rPr lang="en-GB" sz="2800" dirty="0">
                <a:solidFill>
                  <a:schemeClr val="accent1">
                    <a:lumMod val="20000"/>
                    <a:lumOff val="80000"/>
                  </a:schemeClr>
                </a:solidFill>
              </a:rPr>
              <a:t>Anatomy refresher – upper limb and neck veins</a:t>
            </a:r>
          </a:p>
          <a:p>
            <a:pPr marL="514350" indent="-514350">
              <a:buFont typeface="+mj-lt"/>
              <a:buAutoNum type="arabicPeriod"/>
            </a:pPr>
            <a:endParaRPr lang="en-GB" sz="2800" dirty="0">
              <a:solidFill>
                <a:schemeClr val="accent1">
                  <a:lumMod val="20000"/>
                  <a:lumOff val="80000"/>
                </a:schemeClr>
              </a:solidFill>
            </a:endParaRPr>
          </a:p>
          <a:p>
            <a:pPr marL="514350" indent="-514350">
              <a:buFont typeface="+mj-lt"/>
              <a:buAutoNum type="arabicPeriod"/>
            </a:pPr>
            <a:r>
              <a:rPr lang="en-GB" sz="2800" dirty="0">
                <a:solidFill>
                  <a:schemeClr val="accent1">
                    <a:lumMod val="20000"/>
                    <a:lumOff val="80000"/>
                  </a:schemeClr>
                </a:solidFill>
              </a:rPr>
              <a:t>Common reasons for referral</a:t>
            </a:r>
          </a:p>
          <a:p>
            <a:pPr marL="514350" indent="-514350">
              <a:buFont typeface="+mj-lt"/>
              <a:buAutoNum type="arabicPeriod"/>
            </a:pPr>
            <a:endParaRPr lang="en-GB" sz="2800" dirty="0">
              <a:solidFill>
                <a:schemeClr val="accent1">
                  <a:lumMod val="20000"/>
                  <a:lumOff val="80000"/>
                </a:schemeClr>
              </a:solidFill>
            </a:endParaRPr>
          </a:p>
          <a:p>
            <a:pPr marL="514350" indent="-514350">
              <a:buFont typeface="+mj-lt"/>
              <a:buAutoNum type="arabicPeriod"/>
            </a:pPr>
            <a:r>
              <a:rPr lang="en-GB" sz="2800" dirty="0">
                <a:solidFill>
                  <a:schemeClr val="accent1">
                    <a:lumMod val="20000"/>
                    <a:lumOff val="80000"/>
                  </a:schemeClr>
                </a:solidFill>
              </a:rPr>
              <a:t>Clinical signs and symptoms</a:t>
            </a:r>
          </a:p>
          <a:p>
            <a:pPr marL="514350" indent="-514350">
              <a:buFont typeface="+mj-lt"/>
              <a:buAutoNum type="arabicPeriod"/>
            </a:pPr>
            <a:endParaRPr lang="en-GB" sz="2800" dirty="0">
              <a:solidFill>
                <a:schemeClr val="accent1">
                  <a:lumMod val="20000"/>
                  <a:lumOff val="80000"/>
                </a:schemeClr>
              </a:solidFill>
            </a:endParaRPr>
          </a:p>
          <a:p>
            <a:pPr marL="514350" indent="-514350">
              <a:buFont typeface="+mj-lt"/>
              <a:buAutoNum type="arabicPeriod"/>
            </a:pPr>
            <a:r>
              <a:rPr lang="en-GB" sz="2800" b="1" dirty="0">
                <a:solidFill>
                  <a:srgbClr val="D1FFE8"/>
                </a:solidFill>
              </a:rPr>
              <a:t>Pathology and differentials to consider</a:t>
            </a:r>
          </a:p>
          <a:p>
            <a:pPr marL="514350" indent="-514350">
              <a:buFont typeface="+mj-lt"/>
              <a:buAutoNum type="arabicPeriod"/>
            </a:pPr>
            <a:endParaRPr lang="en-GB" sz="2800" dirty="0">
              <a:solidFill>
                <a:schemeClr val="accent1">
                  <a:lumMod val="20000"/>
                  <a:lumOff val="80000"/>
                </a:schemeClr>
              </a:solidFill>
            </a:endParaRPr>
          </a:p>
          <a:p>
            <a:pPr marL="514350" indent="-514350">
              <a:buFont typeface="+mj-lt"/>
              <a:buAutoNum type="arabicPeriod"/>
            </a:pPr>
            <a:r>
              <a:rPr lang="en-GB" sz="2800" dirty="0">
                <a:solidFill>
                  <a:schemeClr val="accent1">
                    <a:lumMod val="20000"/>
                    <a:lumOff val="80000"/>
                  </a:schemeClr>
                </a:solidFill>
              </a:rPr>
              <a:t>Video live demonstrations of technique x 4</a:t>
            </a:r>
          </a:p>
          <a:p>
            <a:pPr marL="514350" indent="-514350">
              <a:buFont typeface="+mj-lt"/>
              <a:buAutoNum type="arabicPeriod"/>
            </a:pPr>
            <a:endParaRPr lang="en-GB" sz="2800" dirty="0">
              <a:solidFill>
                <a:schemeClr val="accent1">
                  <a:lumMod val="20000"/>
                  <a:lumOff val="80000"/>
                </a:schemeClr>
              </a:solidFill>
            </a:endParaRPr>
          </a:p>
          <a:p>
            <a:pPr marL="514350" indent="-514350">
              <a:buFont typeface="+mj-lt"/>
              <a:buAutoNum type="arabicPeriod"/>
            </a:pPr>
            <a:endParaRPr lang="en-US" sz="2800" dirty="0">
              <a:solidFill>
                <a:schemeClr val="accent1">
                  <a:lumMod val="20000"/>
                  <a:lumOff val="80000"/>
                </a:schemeClr>
              </a:solidFill>
            </a:endParaRPr>
          </a:p>
        </p:txBody>
      </p:sp>
    </p:spTree>
    <p:extLst>
      <p:ext uri="{BB962C8B-B14F-4D97-AF65-F5344CB8AC3E}">
        <p14:creationId xmlns:p14="http://schemas.microsoft.com/office/powerpoint/2010/main" val="1517284353"/>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3BDA880E-B1CE-9E40-9722-A0E18B8166E7}"/>
              </a:ext>
            </a:extLst>
          </p:cNvPr>
          <p:cNvPicPr>
            <a:picLocks noGrp="1" noChangeAspect="1"/>
          </p:cNvPicPr>
          <p:nvPr>
            <p:ph idx="1"/>
          </p:nvPr>
        </p:nvPicPr>
        <p:blipFill>
          <a:blip r:embed="rId2"/>
          <a:stretch>
            <a:fillRect/>
          </a:stretch>
        </p:blipFill>
        <p:spPr>
          <a:xfrm>
            <a:off x="347579" y="337069"/>
            <a:ext cx="6394965" cy="5808760"/>
          </a:xfrm>
          <a:prstGeom prst="rect">
            <a:avLst/>
          </a:prstGeom>
        </p:spPr>
      </p:pic>
      <p:pic>
        <p:nvPicPr>
          <p:cNvPr id="17" name="Picture 16">
            <a:extLst>
              <a:ext uri="{FF2B5EF4-FFF2-40B4-BE49-F238E27FC236}">
                <a16:creationId xmlns:a16="http://schemas.microsoft.com/office/drawing/2014/main" id="{B28A4CDF-41FE-994E-A597-6EE95C31E239}"/>
              </a:ext>
            </a:extLst>
          </p:cNvPr>
          <p:cNvPicPr>
            <a:picLocks noChangeAspect="1"/>
          </p:cNvPicPr>
          <p:nvPr/>
        </p:nvPicPr>
        <p:blipFill>
          <a:blip r:embed="rId3"/>
          <a:stretch>
            <a:fillRect/>
          </a:stretch>
        </p:blipFill>
        <p:spPr>
          <a:xfrm>
            <a:off x="4572000" y="337069"/>
            <a:ext cx="4395294" cy="5808760"/>
          </a:xfrm>
          <a:prstGeom prst="rect">
            <a:avLst/>
          </a:prstGeom>
        </p:spPr>
      </p:pic>
      <p:sp>
        <p:nvSpPr>
          <p:cNvPr id="3" name="Title 1">
            <a:extLst>
              <a:ext uri="{FF2B5EF4-FFF2-40B4-BE49-F238E27FC236}">
                <a16:creationId xmlns:a16="http://schemas.microsoft.com/office/drawing/2014/main" id="{5719FDBC-D761-0F58-5AA7-E29EC7588575}"/>
              </a:ext>
            </a:extLst>
          </p:cNvPr>
          <p:cNvSpPr>
            <a:spLocks noGrp="1"/>
          </p:cNvSpPr>
          <p:nvPr>
            <p:ph type="title"/>
          </p:nvPr>
        </p:nvSpPr>
        <p:spPr>
          <a:xfrm>
            <a:off x="628650" y="365127"/>
            <a:ext cx="7886700" cy="878788"/>
          </a:xfrm>
        </p:spPr>
        <p:txBody>
          <a:bodyPr>
            <a:normAutofit fontScale="90000"/>
          </a:bodyPr>
          <a:lstStyle/>
          <a:p>
            <a:r>
              <a:rPr lang="en-GB" dirty="0"/>
              <a:t>Nerves in the Axilla – credit Deborah Patten</a:t>
            </a:r>
            <a:endParaRPr lang="en-US" dirty="0"/>
          </a:p>
        </p:txBody>
      </p:sp>
    </p:spTree>
    <p:extLst>
      <p:ext uri="{BB962C8B-B14F-4D97-AF65-F5344CB8AC3E}">
        <p14:creationId xmlns:p14="http://schemas.microsoft.com/office/powerpoint/2010/main" val="3058119937"/>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4D1A-BD73-D143-B451-7BB6939084BE}"/>
              </a:ext>
            </a:extLst>
          </p:cNvPr>
          <p:cNvSpPr>
            <a:spLocks noGrp="1"/>
          </p:cNvSpPr>
          <p:nvPr>
            <p:ph type="title"/>
          </p:nvPr>
        </p:nvSpPr>
        <p:spPr/>
        <p:txBody>
          <a:bodyPr>
            <a:normAutofit fontScale="90000"/>
          </a:bodyPr>
          <a:lstStyle/>
          <a:p>
            <a:r>
              <a:rPr lang="en-GB" dirty="0"/>
              <a:t>Nerves in the Axilla – credit Deborah Patten</a:t>
            </a:r>
            <a:endParaRPr lang="en-US" dirty="0"/>
          </a:p>
        </p:txBody>
      </p:sp>
      <p:pic>
        <p:nvPicPr>
          <p:cNvPr id="5" name="Content Placeholder 4">
            <a:extLst>
              <a:ext uri="{FF2B5EF4-FFF2-40B4-BE49-F238E27FC236}">
                <a16:creationId xmlns:a16="http://schemas.microsoft.com/office/drawing/2014/main" id="{567467F0-1CFD-614F-B2B6-16E851AF12C8}"/>
              </a:ext>
            </a:extLst>
          </p:cNvPr>
          <p:cNvPicPr>
            <a:picLocks noGrp="1" noChangeAspect="1"/>
          </p:cNvPicPr>
          <p:nvPr>
            <p:ph idx="1"/>
          </p:nvPr>
        </p:nvPicPr>
        <p:blipFill>
          <a:blip r:embed="rId2"/>
          <a:stretch>
            <a:fillRect/>
          </a:stretch>
        </p:blipFill>
        <p:spPr>
          <a:xfrm>
            <a:off x="140443" y="1243916"/>
            <a:ext cx="8825180" cy="4997858"/>
          </a:xfrm>
          <a:prstGeom prst="rect">
            <a:avLst/>
          </a:prstGeom>
        </p:spPr>
      </p:pic>
      <p:pic>
        <p:nvPicPr>
          <p:cNvPr id="9" name="Picture 8">
            <a:extLst>
              <a:ext uri="{FF2B5EF4-FFF2-40B4-BE49-F238E27FC236}">
                <a16:creationId xmlns:a16="http://schemas.microsoft.com/office/drawing/2014/main" id="{E46478FB-851F-FF40-BD5C-5BC2C8CE74B4}"/>
              </a:ext>
            </a:extLst>
          </p:cNvPr>
          <p:cNvPicPr>
            <a:picLocks noChangeAspect="1"/>
          </p:cNvPicPr>
          <p:nvPr/>
        </p:nvPicPr>
        <p:blipFill>
          <a:blip r:embed="rId3"/>
          <a:stretch>
            <a:fillRect/>
          </a:stretch>
        </p:blipFill>
        <p:spPr>
          <a:xfrm>
            <a:off x="4150837" y="1243915"/>
            <a:ext cx="4814786" cy="4997858"/>
          </a:xfrm>
          <a:prstGeom prst="rect">
            <a:avLst/>
          </a:prstGeom>
        </p:spPr>
      </p:pic>
    </p:spTree>
    <p:extLst>
      <p:ext uri="{BB962C8B-B14F-4D97-AF65-F5344CB8AC3E}">
        <p14:creationId xmlns:p14="http://schemas.microsoft.com/office/powerpoint/2010/main" val="4194750939"/>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4D1A-BD73-D143-B451-7BB6939084BE}"/>
              </a:ext>
            </a:extLst>
          </p:cNvPr>
          <p:cNvSpPr>
            <a:spLocks noGrp="1"/>
          </p:cNvSpPr>
          <p:nvPr>
            <p:ph type="title"/>
          </p:nvPr>
        </p:nvSpPr>
        <p:spPr>
          <a:xfrm rot="10800000" flipV="1">
            <a:off x="913553" y="347442"/>
            <a:ext cx="7907173" cy="988451"/>
          </a:xfrm>
        </p:spPr>
        <p:txBody>
          <a:bodyPr>
            <a:noAutofit/>
          </a:bodyPr>
          <a:lstStyle/>
          <a:p>
            <a:pPr fontAlgn="base"/>
            <a:r>
              <a:rPr lang="en-GB" sz="2200" b="1" dirty="0">
                <a:solidFill>
                  <a:srgbClr val="D1FFE8"/>
                </a:solidFill>
              </a:rPr>
              <a:t>Nerves in the Axilla</a:t>
            </a:r>
            <a:br>
              <a:rPr lang="en-GB" sz="2200" b="1" dirty="0">
                <a:solidFill>
                  <a:srgbClr val="D1FFE8"/>
                </a:solidFill>
              </a:rPr>
            </a:br>
            <a:br>
              <a:rPr lang="en-GB" sz="2200" b="1" dirty="0">
                <a:solidFill>
                  <a:srgbClr val="D1FFE8"/>
                </a:solidFill>
              </a:rPr>
            </a:br>
            <a:r>
              <a:rPr lang="en-GB" sz="1400" b="1" dirty="0">
                <a:solidFill>
                  <a:srgbClr val="D1FFE8"/>
                </a:solidFill>
                <a:effectLst/>
              </a:rPr>
              <a:t>Axillary brachial plexus block. </a:t>
            </a:r>
            <a:r>
              <a:rPr lang="en-GB" sz="1400" u="none" strike="noStrike" dirty="0" err="1">
                <a:solidFill>
                  <a:srgbClr val="D1FFE8"/>
                </a:solidFill>
                <a:effectLst/>
                <a:hlinkClick r:id="rId2">
                  <a:extLst>
                    <a:ext uri="{A12FA001-AC4F-418D-AE19-62706E023703}">
                      <ahyp:hlinkClr xmlns:ahyp="http://schemas.microsoft.com/office/drawing/2018/hyperlinkcolor" val="tx"/>
                    </a:ext>
                  </a:extLst>
                </a:hlinkClick>
              </a:rPr>
              <a:t>Satapathy</a:t>
            </a:r>
            <a:r>
              <a:rPr lang="en-GB" sz="1400" u="none" strike="noStrike" dirty="0">
                <a:solidFill>
                  <a:srgbClr val="D1FFE8"/>
                </a:solidFill>
                <a:effectLst/>
                <a:hlinkClick r:id="rId2">
                  <a:extLst>
                    <a:ext uri="{A12FA001-AC4F-418D-AE19-62706E023703}">
                      <ahyp:hlinkClr xmlns:ahyp="http://schemas.microsoft.com/office/drawing/2018/hyperlinkcolor" val="tx"/>
                    </a:ext>
                  </a:extLst>
                </a:hlinkClick>
              </a:rPr>
              <a:t> AR</a:t>
            </a:r>
            <a:r>
              <a:rPr lang="en-GB" sz="1400" b="1" u="none" strike="noStrike" baseline="30000" dirty="0">
                <a:solidFill>
                  <a:srgbClr val="D1FFE8"/>
                </a:solidFill>
                <a:effectLst/>
                <a:hlinkClick r:id="rId2">
                  <a:extLst>
                    <a:ext uri="{A12FA001-AC4F-418D-AE19-62706E023703}">
                      <ahyp:hlinkClr xmlns:ahyp="http://schemas.microsoft.com/office/drawing/2018/hyperlinkcolor" val="tx"/>
                    </a:ext>
                  </a:extLst>
                </a:hlinkClick>
              </a:rPr>
              <a:t>1</a:t>
            </a:r>
            <a:r>
              <a:rPr lang="en-GB" sz="1400" dirty="0">
                <a:solidFill>
                  <a:srgbClr val="D1FFE8"/>
                </a:solidFill>
                <a:effectLst/>
              </a:rPr>
              <a:t>, </a:t>
            </a:r>
            <a:r>
              <a:rPr lang="en-GB" sz="1400" u="none" strike="noStrike" dirty="0">
                <a:solidFill>
                  <a:srgbClr val="D1FFE8"/>
                </a:solidFill>
                <a:effectLst/>
                <a:hlinkClick r:id="rId3">
                  <a:extLst>
                    <a:ext uri="{A12FA001-AC4F-418D-AE19-62706E023703}">
                      <ahyp:hlinkClr xmlns:ahyp="http://schemas.microsoft.com/office/drawing/2018/hyperlinkcolor" val="tx"/>
                    </a:ext>
                  </a:extLst>
                </a:hlinkClick>
              </a:rPr>
              <a:t>Coventry DM</a:t>
            </a:r>
            <a:br>
              <a:rPr lang="en-GB" sz="1400" b="1" dirty="0">
                <a:solidFill>
                  <a:srgbClr val="D1FFE8"/>
                </a:solidFill>
                <a:effectLst/>
              </a:rPr>
            </a:br>
            <a:r>
              <a:rPr lang="en-GB" sz="1400" b="1" dirty="0" err="1">
                <a:solidFill>
                  <a:srgbClr val="D1FFE8"/>
                </a:solidFill>
                <a:effectLst/>
              </a:rPr>
              <a:t>Anesthesiology</a:t>
            </a:r>
            <a:r>
              <a:rPr lang="en-GB" sz="1400" b="1" dirty="0">
                <a:solidFill>
                  <a:srgbClr val="D1FFE8"/>
                </a:solidFill>
                <a:effectLst/>
              </a:rPr>
              <a:t> Research and Practice</a:t>
            </a:r>
            <a:r>
              <a:rPr lang="en-GB" sz="1400" dirty="0">
                <a:solidFill>
                  <a:srgbClr val="D1FFE8"/>
                </a:solidFill>
                <a:effectLst/>
              </a:rPr>
              <a:t>, 22 May 2011, 2011:173796</a:t>
            </a:r>
            <a:br>
              <a:rPr lang="en-GB" sz="1400" dirty="0">
                <a:solidFill>
                  <a:srgbClr val="D1FFE8"/>
                </a:solidFill>
                <a:effectLst/>
              </a:rPr>
            </a:br>
            <a:r>
              <a:rPr lang="en-GB" sz="1400" dirty="0">
                <a:solidFill>
                  <a:srgbClr val="D1FFE8"/>
                </a:solidFill>
                <a:effectLst/>
              </a:rPr>
              <a:t>DOI: </a:t>
            </a:r>
            <a:r>
              <a:rPr lang="en-GB" sz="1400" u="none" strike="noStrike" dirty="0">
                <a:solidFill>
                  <a:srgbClr val="D1FFE8"/>
                </a:solidFill>
                <a:effectLst/>
                <a:hlinkClick r:id="rId4">
                  <a:extLst>
                    <a:ext uri="{A12FA001-AC4F-418D-AE19-62706E023703}">
                      <ahyp:hlinkClr xmlns:ahyp="http://schemas.microsoft.com/office/drawing/2018/hyperlinkcolor" val="tx"/>
                    </a:ext>
                  </a:extLst>
                </a:hlinkClick>
              </a:rPr>
              <a:t>10.1155/2011/173796</a:t>
            </a:r>
            <a:r>
              <a:rPr lang="en-GB" sz="1400" dirty="0">
                <a:solidFill>
                  <a:srgbClr val="D1FFE8"/>
                </a:solidFill>
                <a:effectLst/>
              </a:rPr>
              <a:t> PMID: 21716725 PMCID: PMC3119420</a:t>
            </a:r>
            <a:br>
              <a:rPr lang="en-GB" sz="1500" dirty="0">
                <a:solidFill>
                  <a:srgbClr val="D1FFE8"/>
                </a:solidFill>
                <a:effectLst/>
              </a:rPr>
            </a:br>
            <a:endParaRPr lang="en-US" sz="1500" dirty="0">
              <a:solidFill>
                <a:srgbClr val="D1FFE8"/>
              </a:solidFill>
            </a:endParaRPr>
          </a:p>
        </p:txBody>
      </p:sp>
      <p:pic>
        <p:nvPicPr>
          <p:cNvPr id="8" name="Picture 7">
            <a:extLst>
              <a:ext uri="{FF2B5EF4-FFF2-40B4-BE49-F238E27FC236}">
                <a16:creationId xmlns:a16="http://schemas.microsoft.com/office/drawing/2014/main" id="{A0B2B39A-FD52-804E-B620-83755A8CFFEC}"/>
              </a:ext>
            </a:extLst>
          </p:cNvPr>
          <p:cNvPicPr>
            <a:picLocks noChangeAspect="1"/>
          </p:cNvPicPr>
          <p:nvPr/>
        </p:nvPicPr>
        <p:blipFill>
          <a:blip r:embed="rId5"/>
          <a:stretch>
            <a:fillRect/>
          </a:stretch>
        </p:blipFill>
        <p:spPr>
          <a:xfrm>
            <a:off x="1723034" y="1411946"/>
            <a:ext cx="5697931" cy="4126088"/>
          </a:xfrm>
          <a:prstGeom prst="rect">
            <a:avLst/>
          </a:prstGeom>
        </p:spPr>
      </p:pic>
      <p:sp>
        <p:nvSpPr>
          <p:cNvPr id="14" name="TextBox 13">
            <a:extLst>
              <a:ext uri="{FF2B5EF4-FFF2-40B4-BE49-F238E27FC236}">
                <a16:creationId xmlns:a16="http://schemas.microsoft.com/office/drawing/2014/main" id="{9B593918-EC09-A34A-9E20-E421580978CA}"/>
              </a:ext>
            </a:extLst>
          </p:cNvPr>
          <p:cNvSpPr txBox="1"/>
          <p:nvPr/>
        </p:nvSpPr>
        <p:spPr>
          <a:xfrm>
            <a:off x="300182" y="5614087"/>
            <a:ext cx="8725601" cy="600164"/>
          </a:xfrm>
          <a:prstGeom prst="rect">
            <a:avLst/>
          </a:prstGeom>
          <a:noFill/>
        </p:spPr>
        <p:txBody>
          <a:bodyPr wrap="square">
            <a:spAutoFit/>
          </a:bodyPr>
          <a:lstStyle/>
          <a:p>
            <a:pPr algn="l" fontAlgn="base"/>
            <a:r>
              <a:rPr lang="en-GB" sz="1100" b="1" i="0" u="none" strike="noStrike" dirty="0">
                <a:solidFill>
                  <a:schemeClr val="bg1"/>
                </a:solidFill>
                <a:effectLst/>
                <a:latin typeface="Open Sans"/>
              </a:rPr>
              <a:t>Figure 2</a:t>
            </a:r>
          </a:p>
          <a:p>
            <a:pPr algn="l" fontAlgn="base"/>
            <a:r>
              <a:rPr lang="en-GB" sz="1100" b="0" i="0" u="none" strike="noStrike" dirty="0">
                <a:solidFill>
                  <a:schemeClr val="bg1"/>
                </a:solidFill>
                <a:effectLst/>
                <a:latin typeface="Open Sans"/>
              </a:rPr>
              <a:t>Ultrasound scan of axilla. AA: axillary artery, LA: local anaesthetics, r: radial nerve, mu: </a:t>
            </a:r>
            <a:r>
              <a:rPr lang="en-GB" sz="1100" b="0" i="0" u="none" strike="noStrike" dirty="0" err="1">
                <a:solidFill>
                  <a:schemeClr val="bg1"/>
                </a:solidFill>
                <a:effectLst/>
                <a:latin typeface="Open Sans"/>
              </a:rPr>
              <a:t>musculocutaneous</a:t>
            </a:r>
            <a:r>
              <a:rPr lang="en-GB" sz="1100" b="0" i="0" u="none" strike="noStrike" dirty="0">
                <a:solidFill>
                  <a:schemeClr val="bg1"/>
                </a:solidFill>
                <a:effectLst/>
                <a:latin typeface="Open Sans"/>
              </a:rPr>
              <a:t> nerve, m: median nerve, and u: ulnar nerve. This is an in-plane approach, with the whole length of the needle shaft visible under ultrasound.</a:t>
            </a:r>
          </a:p>
        </p:txBody>
      </p:sp>
      <p:sp>
        <p:nvSpPr>
          <p:cNvPr id="15" name="Arrow: Left 14">
            <a:extLst>
              <a:ext uri="{FF2B5EF4-FFF2-40B4-BE49-F238E27FC236}">
                <a16:creationId xmlns:a16="http://schemas.microsoft.com/office/drawing/2014/main" id="{DB69E2E6-666C-C347-B501-F7E6E74D5923}"/>
              </a:ext>
            </a:extLst>
          </p:cNvPr>
          <p:cNvSpPr/>
          <p:nvPr/>
        </p:nvSpPr>
        <p:spPr>
          <a:xfrm rot="1187545">
            <a:off x="5429319" y="3003108"/>
            <a:ext cx="493499" cy="337758"/>
          </a:xfrm>
          <a:prstGeom prst="leftArrow">
            <a:avLst>
              <a:gd name="adj1" fmla="val 50000"/>
              <a:gd name="adj2" fmla="val 1461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841D239E-34E0-7F40-B114-40371B31ABF1}"/>
              </a:ext>
            </a:extLst>
          </p:cNvPr>
          <p:cNvSpPr/>
          <p:nvPr/>
        </p:nvSpPr>
        <p:spPr>
          <a:xfrm rot="20117056">
            <a:off x="4737034" y="1851521"/>
            <a:ext cx="493499" cy="337758"/>
          </a:xfrm>
          <a:prstGeom prst="leftArrow">
            <a:avLst>
              <a:gd name="adj1" fmla="val 0"/>
              <a:gd name="adj2" fmla="val 1461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 18">
            <a:extLst>
              <a:ext uri="{FF2B5EF4-FFF2-40B4-BE49-F238E27FC236}">
                <a16:creationId xmlns:a16="http://schemas.microsoft.com/office/drawing/2014/main" id="{7821F5B1-9C62-7A44-9FCE-4F85C116D499}"/>
              </a:ext>
            </a:extLst>
          </p:cNvPr>
          <p:cNvSpPr/>
          <p:nvPr/>
        </p:nvSpPr>
        <p:spPr>
          <a:xfrm rot="20520059">
            <a:off x="5834200" y="2108099"/>
            <a:ext cx="493499" cy="337758"/>
          </a:xfrm>
          <a:prstGeom prst="leftArrow">
            <a:avLst>
              <a:gd name="adj1" fmla="val 50000"/>
              <a:gd name="adj2" fmla="val 1461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Left 20">
            <a:extLst>
              <a:ext uri="{FF2B5EF4-FFF2-40B4-BE49-F238E27FC236}">
                <a16:creationId xmlns:a16="http://schemas.microsoft.com/office/drawing/2014/main" id="{92C22AE4-3A89-E64F-993A-DF4E9D2B51FD}"/>
              </a:ext>
            </a:extLst>
          </p:cNvPr>
          <p:cNvSpPr/>
          <p:nvPr/>
        </p:nvSpPr>
        <p:spPr>
          <a:xfrm rot="13612125" flipH="1">
            <a:off x="3649920" y="3956772"/>
            <a:ext cx="540708" cy="370069"/>
          </a:xfrm>
          <a:prstGeom prst="leftArrow">
            <a:avLst>
              <a:gd name="adj1" fmla="val 50000"/>
              <a:gd name="adj2" fmla="val 1461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1989559"/>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BA09-BF42-3E42-9979-D9E6FCBF76BF}"/>
              </a:ext>
            </a:extLst>
          </p:cNvPr>
          <p:cNvSpPr>
            <a:spLocks noGrp="1"/>
          </p:cNvSpPr>
          <p:nvPr>
            <p:ph type="title"/>
          </p:nvPr>
        </p:nvSpPr>
        <p:spPr>
          <a:xfrm>
            <a:off x="628650" y="215036"/>
            <a:ext cx="7886700" cy="878788"/>
          </a:xfrm>
        </p:spPr>
        <p:txBody>
          <a:bodyPr>
            <a:normAutofit fontScale="90000"/>
          </a:bodyPr>
          <a:lstStyle/>
          <a:p>
            <a:r>
              <a:rPr lang="en-GB" sz="3600" b="1" dirty="0">
                <a:solidFill>
                  <a:srgbClr val="D1FFE8"/>
                </a:solidFill>
              </a:rPr>
              <a:t>Pathology and differentials to consider</a:t>
            </a:r>
            <a:endParaRPr lang="en-US" sz="3600" b="1" dirty="0"/>
          </a:p>
        </p:txBody>
      </p:sp>
      <p:sp>
        <p:nvSpPr>
          <p:cNvPr id="3" name="Content Placeholder 2">
            <a:extLst>
              <a:ext uri="{FF2B5EF4-FFF2-40B4-BE49-F238E27FC236}">
                <a16:creationId xmlns:a16="http://schemas.microsoft.com/office/drawing/2014/main" id="{0C671894-DE40-764D-8A9F-4316DA2D4A4C}"/>
              </a:ext>
            </a:extLst>
          </p:cNvPr>
          <p:cNvSpPr>
            <a:spLocks noGrp="1"/>
          </p:cNvSpPr>
          <p:nvPr>
            <p:ph idx="1"/>
          </p:nvPr>
        </p:nvSpPr>
        <p:spPr>
          <a:xfrm>
            <a:off x="508000" y="1093825"/>
            <a:ext cx="8116455" cy="4840540"/>
          </a:xfrm>
        </p:spPr>
        <p:txBody>
          <a:bodyPr>
            <a:noAutofit/>
          </a:bodyPr>
          <a:lstStyle/>
          <a:p>
            <a:pPr fontAlgn="base"/>
            <a:r>
              <a:rPr lang="en-GB" sz="2000" b="0" i="0" u="none" strike="noStrike" dirty="0">
                <a:effectLst/>
                <a:latin typeface="+mj-lt"/>
              </a:rPr>
              <a:t>Upper-extremity deep venous thrombosis (DVT) refers to thrombosis of the internal jugular, brachiocephalic, brachial, subclavian, and/or axillary veins.</a:t>
            </a:r>
          </a:p>
          <a:p>
            <a:pPr fontAlgn="base"/>
            <a:r>
              <a:rPr lang="en-GB" sz="2000" b="0" i="0" u="none" strike="noStrike" dirty="0">
                <a:effectLst/>
                <a:latin typeface="+mj-lt"/>
              </a:rPr>
              <a:t>Usually the thrombotic process involves more than 1 venous segment, with the </a:t>
            </a:r>
            <a:r>
              <a:rPr lang="en-GB" sz="2000" b="1" i="0" u="none" strike="noStrike" dirty="0">
                <a:effectLst/>
                <a:latin typeface="+mj-lt"/>
              </a:rPr>
              <a:t>subclavian vein most frequently affected.</a:t>
            </a:r>
          </a:p>
          <a:p>
            <a:pPr fontAlgn="base"/>
            <a:r>
              <a:rPr lang="en-GB" sz="2000" b="0" i="0" u="none" strike="noStrike" dirty="0">
                <a:effectLst/>
                <a:latin typeface="+mj-lt"/>
              </a:rPr>
              <a:t>The </a:t>
            </a:r>
            <a:r>
              <a:rPr lang="en-GB" sz="2000" b="1" i="0" u="none" strike="noStrike" dirty="0">
                <a:effectLst/>
                <a:latin typeface="+mj-lt"/>
              </a:rPr>
              <a:t>internal jugular vein, </a:t>
            </a:r>
            <a:r>
              <a:rPr lang="en-GB" sz="2000" b="0" i="0" u="none" strike="noStrike" dirty="0">
                <a:effectLst/>
                <a:latin typeface="+mj-lt"/>
              </a:rPr>
              <a:t>the </a:t>
            </a:r>
            <a:r>
              <a:rPr lang="en-GB" sz="2000" b="1" i="0" u="none" strike="noStrike" dirty="0">
                <a:effectLst/>
                <a:latin typeface="+mj-lt"/>
              </a:rPr>
              <a:t>brachiocephalic vein</a:t>
            </a:r>
            <a:r>
              <a:rPr lang="en-GB" sz="2000" b="0" i="0" u="none" strike="noStrike" dirty="0">
                <a:effectLst/>
                <a:latin typeface="+mj-lt"/>
              </a:rPr>
              <a:t>, and the </a:t>
            </a:r>
            <a:r>
              <a:rPr lang="en-GB" sz="2000" b="1" i="0" u="none" strike="noStrike" dirty="0" err="1">
                <a:effectLst/>
                <a:latin typeface="+mj-lt"/>
              </a:rPr>
              <a:t>basilic</a:t>
            </a:r>
            <a:r>
              <a:rPr lang="en-GB" sz="2000" b="1" i="0" u="none" strike="noStrike" dirty="0">
                <a:effectLst/>
                <a:latin typeface="+mj-lt"/>
              </a:rPr>
              <a:t> vein</a:t>
            </a:r>
            <a:r>
              <a:rPr lang="en-GB" sz="2000" b="0" i="0" u="none" strike="noStrike" dirty="0">
                <a:effectLst/>
                <a:latin typeface="+mj-lt"/>
              </a:rPr>
              <a:t> are additionally involved in up to </a:t>
            </a:r>
            <a:r>
              <a:rPr lang="en-GB" sz="2000" b="1" i="0" u="none" strike="noStrike" dirty="0">
                <a:solidFill>
                  <a:srgbClr val="D1FFE8"/>
                </a:solidFill>
                <a:effectLst/>
                <a:latin typeface="+mj-lt"/>
              </a:rPr>
              <a:t>20% to 30% of these patients. </a:t>
            </a:r>
          </a:p>
          <a:p>
            <a:pPr fontAlgn="base"/>
            <a:r>
              <a:rPr lang="en-GB" sz="2000" b="0" i="0" u="none" strike="noStrike" dirty="0">
                <a:effectLst/>
                <a:latin typeface="+mj-lt"/>
              </a:rPr>
              <a:t>Upper-extremity DVT is far less common than lower-extremity DVT but still may account for as much as 10% of DVTs. The annual incidence of upper-extremity DVT is 0.4 to 1 case per 10,000 people, but </a:t>
            </a:r>
            <a:r>
              <a:rPr lang="en-GB" sz="2000" b="1" i="0" u="none" strike="noStrike" dirty="0">
                <a:effectLst/>
                <a:latin typeface="+mj-lt"/>
              </a:rPr>
              <a:t>may be increasing in frequency because of the use of indwelling central venous catheters as well as cardiac pacemakers and defibrillators. </a:t>
            </a:r>
          </a:p>
          <a:p>
            <a:pPr fontAlgn="base"/>
            <a:r>
              <a:rPr lang="en-GB" sz="2000" b="0" i="0" u="none" strike="noStrike" dirty="0">
                <a:effectLst/>
                <a:latin typeface="+mj-lt"/>
              </a:rPr>
              <a:t>Compared to patients with lower-extremity DVT, upper-extremity DVT patients are typically younger, </a:t>
            </a:r>
            <a:r>
              <a:rPr lang="en-GB" sz="2000" b="1" i="0" u="none" strike="noStrike" dirty="0">
                <a:solidFill>
                  <a:srgbClr val="D1FFE8"/>
                </a:solidFill>
                <a:effectLst/>
                <a:latin typeface="+mj-lt"/>
              </a:rPr>
              <a:t>more likely to have a diagnosis of cancer</a:t>
            </a:r>
            <a:r>
              <a:rPr lang="en-GB" sz="2000" b="0" i="0" u="none" strike="noStrike" dirty="0">
                <a:effectLst/>
                <a:latin typeface="+mj-lt"/>
              </a:rPr>
              <a:t>, and less likely to have thrombophilia.</a:t>
            </a:r>
          </a:p>
          <a:p>
            <a:pPr fontAlgn="base"/>
            <a:r>
              <a:rPr lang="en-GB" sz="2000" b="1" i="0" u="none" strike="noStrike" dirty="0">
                <a:solidFill>
                  <a:srgbClr val="D1FFE8"/>
                </a:solidFill>
                <a:effectLst/>
                <a:latin typeface="+mj-lt"/>
              </a:rPr>
              <a:t>Cancer is found in up to 40% of patients with upper-extremity DVT.</a:t>
            </a:r>
            <a:endParaRPr lang="en-GB" sz="2000" b="1" dirty="0">
              <a:solidFill>
                <a:srgbClr val="D1FFE8"/>
              </a:solidFill>
              <a:latin typeface="+mj-lt"/>
            </a:endParaRPr>
          </a:p>
          <a:p>
            <a:pPr marL="514350" indent="-514350">
              <a:buFont typeface="+mj-lt"/>
              <a:buAutoNum type="arabicPeriod"/>
            </a:pPr>
            <a:endParaRPr lang="en-GB" sz="2000" dirty="0">
              <a:solidFill>
                <a:schemeClr val="accent1">
                  <a:lumMod val="20000"/>
                  <a:lumOff val="80000"/>
                </a:schemeClr>
              </a:solidFill>
              <a:latin typeface="+mj-lt"/>
            </a:endParaRPr>
          </a:p>
          <a:p>
            <a:pPr marL="514350" indent="-514350">
              <a:buFont typeface="+mj-lt"/>
              <a:buAutoNum type="arabicPeriod"/>
            </a:pPr>
            <a:endParaRPr lang="en-US" sz="2000" dirty="0">
              <a:solidFill>
                <a:schemeClr val="accent1">
                  <a:lumMod val="20000"/>
                  <a:lumOff val="80000"/>
                </a:schemeClr>
              </a:solidFill>
              <a:latin typeface="+mj-lt"/>
            </a:endParaRPr>
          </a:p>
        </p:txBody>
      </p:sp>
      <p:sp>
        <p:nvSpPr>
          <p:cNvPr id="7" name="TextBox 6">
            <a:extLst>
              <a:ext uri="{FF2B5EF4-FFF2-40B4-BE49-F238E27FC236}">
                <a16:creationId xmlns:a16="http://schemas.microsoft.com/office/drawing/2014/main" id="{4E54727A-C43D-F441-A60E-77B4325007FA}"/>
              </a:ext>
            </a:extLst>
          </p:cNvPr>
          <p:cNvSpPr txBox="1"/>
          <p:nvPr/>
        </p:nvSpPr>
        <p:spPr>
          <a:xfrm>
            <a:off x="3175000" y="6350169"/>
            <a:ext cx="5622636" cy="507831"/>
          </a:xfrm>
          <a:prstGeom prst="rect">
            <a:avLst/>
          </a:prstGeom>
          <a:noFill/>
        </p:spPr>
        <p:txBody>
          <a:bodyPr wrap="square">
            <a:spAutoFit/>
          </a:bodyPr>
          <a:lstStyle/>
          <a:p>
            <a:pPr algn="l" fontAlgn="base"/>
            <a:r>
              <a:rPr lang="en-GB" sz="900" b="1" i="0" u="none" strike="noStrike" dirty="0">
                <a:solidFill>
                  <a:srgbClr val="D1FFE8"/>
                </a:solidFill>
                <a:effectLst/>
                <a:latin typeface="+mj-lt"/>
              </a:rPr>
              <a:t>Upper-extremity deep venous thrombosis</a:t>
            </a:r>
          </a:p>
          <a:p>
            <a:pPr algn="l" fontAlgn="base"/>
            <a:r>
              <a:rPr lang="en-GB" sz="900" b="0" i="0" u="none" strike="noStrike" dirty="0">
                <a:solidFill>
                  <a:srgbClr val="D1FFE8"/>
                </a:solidFill>
                <a:effectLst/>
                <a:latin typeface="+mj-lt"/>
              </a:rPr>
              <a:t>Presentation, complications, diagnosis, and treatment are among the topics covered. </a:t>
            </a:r>
            <a:r>
              <a:rPr lang="en-GB" sz="900" b="0" i="1" u="none" strike="noStrike" dirty="0">
                <a:solidFill>
                  <a:srgbClr val="D1FFE8"/>
                </a:solidFill>
                <a:effectLst/>
                <a:latin typeface="+mj-lt"/>
                <a:hlinkClick r:id="rId2">
                  <a:extLst>
                    <a:ext uri="{A12FA001-AC4F-418D-AE19-62706E023703}">
                      <ahyp:hlinkClr xmlns:ahyp="http://schemas.microsoft.com/office/drawing/2018/hyperlinkcolor" val="tx"/>
                    </a:ext>
                  </a:extLst>
                </a:hlinkClick>
              </a:rPr>
              <a:t>By David Cohen, MD, FACP</a:t>
            </a:r>
            <a:r>
              <a:rPr lang="en-GB" sz="900" b="0" i="1" u="none" strike="noStrike" dirty="0">
                <a:solidFill>
                  <a:srgbClr val="D1FFE8"/>
                </a:solidFill>
                <a:effectLst/>
                <a:latin typeface="+mj-lt"/>
              </a:rPr>
              <a:t>. </a:t>
            </a:r>
            <a:r>
              <a:rPr lang="en-US" sz="900" dirty="0">
                <a:solidFill>
                  <a:schemeClr val="bg1"/>
                </a:solidFill>
              </a:rPr>
              <a:t>https://</a:t>
            </a:r>
            <a:r>
              <a:rPr lang="en-US" sz="900" dirty="0" err="1">
                <a:solidFill>
                  <a:schemeClr val="bg1"/>
                </a:solidFill>
              </a:rPr>
              <a:t>acphospitalist.org</a:t>
            </a:r>
            <a:r>
              <a:rPr lang="en-US" sz="900" dirty="0">
                <a:solidFill>
                  <a:schemeClr val="bg1"/>
                </a:solidFill>
              </a:rPr>
              <a:t>/archives/2016/03/expert-analysis-deep-</a:t>
            </a:r>
            <a:r>
              <a:rPr lang="en-US" sz="900" dirty="0" err="1">
                <a:solidFill>
                  <a:schemeClr val="bg1"/>
                </a:solidFill>
              </a:rPr>
              <a:t>venous-thrombosis.htm</a:t>
            </a:r>
            <a:endParaRPr lang="en-GB" sz="900" b="0" i="1" u="none" strike="noStrike" dirty="0">
              <a:solidFill>
                <a:srgbClr val="D1FFE8"/>
              </a:solidFill>
              <a:effectLst/>
              <a:latin typeface="+mj-lt"/>
            </a:endParaRPr>
          </a:p>
        </p:txBody>
      </p:sp>
    </p:spTree>
    <p:extLst>
      <p:ext uri="{BB962C8B-B14F-4D97-AF65-F5344CB8AC3E}">
        <p14:creationId xmlns:p14="http://schemas.microsoft.com/office/powerpoint/2010/main" val="2480251715"/>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BA09-BF42-3E42-9979-D9E6FCBF76BF}"/>
              </a:ext>
            </a:extLst>
          </p:cNvPr>
          <p:cNvSpPr>
            <a:spLocks noGrp="1"/>
          </p:cNvSpPr>
          <p:nvPr>
            <p:ph type="title"/>
          </p:nvPr>
        </p:nvSpPr>
        <p:spPr>
          <a:xfrm>
            <a:off x="628650" y="130596"/>
            <a:ext cx="7886700" cy="878788"/>
          </a:xfrm>
        </p:spPr>
        <p:txBody>
          <a:bodyPr>
            <a:normAutofit/>
          </a:bodyPr>
          <a:lstStyle/>
          <a:p>
            <a:r>
              <a:rPr lang="en-GB" sz="3600" b="1" dirty="0"/>
              <a:t>What we will cover today</a:t>
            </a:r>
            <a:endParaRPr lang="en-US" sz="3600" b="1" dirty="0"/>
          </a:p>
        </p:txBody>
      </p:sp>
      <p:sp>
        <p:nvSpPr>
          <p:cNvPr id="3" name="Content Placeholder 2">
            <a:extLst>
              <a:ext uri="{FF2B5EF4-FFF2-40B4-BE49-F238E27FC236}">
                <a16:creationId xmlns:a16="http://schemas.microsoft.com/office/drawing/2014/main" id="{0C671894-DE40-764D-8A9F-4316DA2D4A4C}"/>
              </a:ext>
            </a:extLst>
          </p:cNvPr>
          <p:cNvSpPr>
            <a:spLocks noGrp="1"/>
          </p:cNvSpPr>
          <p:nvPr>
            <p:ph idx="1"/>
          </p:nvPr>
        </p:nvSpPr>
        <p:spPr>
          <a:xfrm>
            <a:off x="628650" y="1363526"/>
            <a:ext cx="7886700" cy="4485090"/>
          </a:xfrm>
        </p:spPr>
        <p:txBody>
          <a:bodyPr>
            <a:normAutofit fontScale="92500" lnSpcReduction="20000"/>
          </a:bodyPr>
          <a:lstStyle/>
          <a:p>
            <a:r>
              <a:rPr lang="en-GB" sz="2800" dirty="0"/>
              <a:t>Anatomy refresher – upper limb and neck veins</a:t>
            </a:r>
          </a:p>
          <a:p>
            <a:endParaRPr lang="en-GB" sz="2800" dirty="0"/>
          </a:p>
          <a:p>
            <a:r>
              <a:rPr lang="en-GB" sz="2800" dirty="0">
                <a:solidFill>
                  <a:schemeClr val="accent1">
                    <a:lumMod val="20000"/>
                    <a:lumOff val="80000"/>
                  </a:schemeClr>
                </a:solidFill>
              </a:rPr>
              <a:t>Common reasons for referral</a:t>
            </a:r>
          </a:p>
          <a:p>
            <a:endParaRPr lang="en-GB" sz="2800" dirty="0">
              <a:solidFill>
                <a:schemeClr val="accent1">
                  <a:lumMod val="20000"/>
                  <a:lumOff val="80000"/>
                </a:schemeClr>
              </a:solidFill>
            </a:endParaRPr>
          </a:p>
          <a:p>
            <a:r>
              <a:rPr lang="en-GB" sz="2800" dirty="0"/>
              <a:t>Clinical signs and symptoms</a:t>
            </a:r>
          </a:p>
          <a:p>
            <a:endParaRPr lang="en-GB" sz="2800" dirty="0"/>
          </a:p>
          <a:p>
            <a:r>
              <a:rPr lang="en-GB" sz="2800" dirty="0">
                <a:solidFill>
                  <a:schemeClr val="accent1">
                    <a:lumMod val="20000"/>
                    <a:lumOff val="80000"/>
                  </a:schemeClr>
                </a:solidFill>
              </a:rPr>
              <a:t>Pathology and differentials to consider</a:t>
            </a:r>
          </a:p>
          <a:p>
            <a:endParaRPr lang="en-GB" sz="2800" dirty="0">
              <a:solidFill>
                <a:schemeClr val="accent1">
                  <a:lumMod val="20000"/>
                  <a:lumOff val="80000"/>
                </a:schemeClr>
              </a:solidFill>
            </a:endParaRPr>
          </a:p>
          <a:p>
            <a:r>
              <a:rPr lang="en-GB" sz="2800" dirty="0"/>
              <a:t>Live demonstrations of technique</a:t>
            </a:r>
          </a:p>
          <a:p>
            <a:endParaRPr lang="en-GB" sz="2800" dirty="0"/>
          </a:p>
          <a:p>
            <a:r>
              <a:rPr lang="en-GB" sz="2800" b="0" i="0" u="none" strike="noStrike" dirty="0">
                <a:solidFill>
                  <a:schemeClr val="accent1">
                    <a:lumMod val="20000"/>
                    <a:lumOff val="80000"/>
                  </a:schemeClr>
                </a:solidFill>
                <a:effectLst/>
                <a:latin typeface="Open Sans"/>
              </a:rPr>
              <a:t>Point of Care Ultrasound learning objectives.</a:t>
            </a:r>
            <a:endParaRPr lang="en-GB" sz="2800" dirty="0"/>
          </a:p>
          <a:p>
            <a:endParaRPr lang="en-US" sz="2800" dirty="0"/>
          </a:p>
        </p:txBody>
      </p:sp>
    </p:spTree>
    <p:extLst>
      <p:ext uri="{BB962C8B-B14F-4D97-AF65-F5344CB8AC3E}">
        <p14:creationId xmlns:p14="http://schemas.microsoft.com/office/powerpoint/2010/main" val="1682043998"/>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b="1" i="0" u="none" strike="noStrike" dirty="0">
                <a:solidFill>
                  <a:schemeClr val="bg2"/>
                </a:solidFill>
                <a:effectLst/>
                <a:latin typeface="+mn-lt"/>
              </a:rPr>
              <a:t>Live Demonstrations</a:t>
            </a:r>
            <a:endParaRPr lang="en-GB" dirty="0">
              <a:solidFill>
                <a:schemeClr val="bg2"/>
              </a:solidFill>
            </a:endParaRPr>
          </a:p>
        </p:txBody>
      </p:sp>
    </p:spTree>
    <p:extLst>
      <p:ext uri="{BB962C8B-B14F-4D97-AF65-F5344CB8AC3E}">
        <p14:creationId xmlns:p14="http://schemas.microsoft.com/office/powerpoint/2010/main" val="1031704131"/>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99" y="1048712"/>
            <a:ext cx="6858001" cy="4537364"/>
          </a:xfrm>
          <a:ln>
            <a:solidFill>
              <a:srgbClr val="A7FFD3"/>
            </a:solidFill>
          </a:ln>
        </p:spPr>
        <p:txBody>
          <a:bodyPr>
            <a:normAutofit/>
          </a:bodyPr>
          <a:lstStyle/>
          <a:p>
            <a:r>
              <a:rPr lang="en-GB" sz="2400" b="1" i="0" u="none" strike="noStrike" dirty="0">
                <a:solidFill>
                  <a:srgbClr val="FFFFFF"/>
                </a:solidFill>
                <a:effectLst/>
                <a:latin typeface="Calibri" panose="020F0502020204030204" pitchFamily="34" charset="0"/>
              </a:rPr>
              <a:t>PART 1: Introduction and </a:t>
            </a:r>
            <a:r>
              <a:rPr lang="en-GB" sz="2400" b="1" i="0" u="none" strike="noStrike" dirty="0">
                <a:solidFill>
                  <a:srgbClr val="FFFF00"/>
                </a:solidFill>
                <a:effectLst/>
                <a:latin typeface="Calibri" panose="020F0502020204030204" pitchFamily="34" charset="0"/>
              </a:rPr>
              <a:t>Internal Jugular Vein </a:t>
            </a:r>
            <a:r>
              <a:rPr lang="en-GB" sz="2400" b="1" i="0" u="none" strike="noStrike" dirty="0">
                <a:solidFill>
                  <a:srgbClr val="FFFFFF"/>
                </a:solidFill>
                <a:effectLst/>
                <a:latin typeface="Calibri" panose="020F0502020204030204" pitchFamily="34" charset="0"/>
              </a:rPr>
              <a:t>(IJV)</a:t>
            </a:r>
            <a:br>
              <a:rPr lang="en-GB" sz="2400" b="1" i="0" u="none" strike="noStrike" dirty="0">
                <a:solidFill>
                  <a:srgbClr val="FFFFFF"/>
                </a:solidFill>
                <a:effectLst/>
                <a:latin typeface="Calibri" panose="020F0502020204030204" pitchFamily="34" charset="0"/>
              </a:rPr>
            </a:br>
            <a:br>
              <a:rPr lang="en-GB" sz="2400" b="1" i="0" u="none" strike="noStrike" dirty="0">
                <a:solidFill>
                  <a:srgbClr val="FFFFFF"/>
                </a:solidFill>
                <a:effectLst/>
                <a:latin typeface="Calibri" panose="020F0502020204030204" pitchFamily="34" charset="0"/>
              </a:rPr>
            </a:br>
            <a:br>
              <a:rPr lang="en-GB" sz="2400" b="1" i="0" u="none" strike="noStrike" dirty="0">
                <a:solidFill>
                  <a:srgbClr val="FFFFFF"/>
                </a:solidFill>
                <a:effectLst/>
                <a:latin typeface="Calibri" panose="020F0502020204030204" pitchFamily="34" charset="0"/>
              </a:rPr>
            </a:br>
            <a:r>
              <a:rPr lang="en-GB" sz="2400" b="1" i="0" u="none" strike="noStrike" dirty="0">
                <a:solidFill>
                  <a:srgbClr val="FFFFFF"/>
                </a:solidFill>
                <a:effectLst/>
                <a:latin typeface="Calibri" panose="020F0502020204030204" pitchFamily="34" charset="0"/>
              </a:rPr>
              <a:t>PART 2: The Arm </a:t>
            </a:r>
            <a:br>
              <a:rPr lang="en-GB" sz="2400" b="1" i="0" u="none" strike="noStrike" dirty="0">
                <a:solidFill>
                  <a:srgbClr val="FFFFFF"/>
                </a:solidFill>
                <a:effectLst/>
                <a:latin typeface="Calibri" panose="020F0502020204030204" pitchFamily="34" charset="0"/>
              </a:rPr>
            </a:br>
            <a:r>
              <a:rPr lang="en-GB" sz="2400" b="1" i="0" u="none" strike="noStrike" dirty="0">
                <a:solidFill>
                  <a:srgbClr val="FFFFFF"/>
                </a:solidFill>
                <a:effectLst/>
                <a:latin typeface="Calibri" panose="020F0502020204030204" pitchFamily="34" charset="0"/>
              </a:rPr>
              <a:t>- </a:t>
            </a:r>
            <a:r>
              <a:rPr lang="en-GB" sz="2400" b="1" i="0" u="none" strike="noStrike" dirty="0">
                <a:solidFill>
                  <a:srgbClr val="FFFF00"/>
                </a:solidFill>
                <a:effectLst/>
                <a:latin typeface="Calibri" panose="020F0502020204030204" pitchFamily="34" charset="0"/>
              </a:rPr>
              <a:t>brachial</a:t>
            </a:r>
            <a:r>
              <a:rPr lang="en-GB" sz="2400" b="1" i="0" u="none" strike="noStrike" dirty="0">
                <a:solidFill>
                  <a:srgbClr val="FFFFFF"/>
                </a:solidFill>
                <a:effectLst/>
                <a:latin typeface="Calibri" panose="020F0502020204030204" pitchFamily="34" charset="0"/>
              </a:rPr>
              <a:t>, radial, ulnar, </a:t>
            </a:r>
            <a:r>
              <a:rPr lang="en-GB" sz="2400" b="1" i="0" u="none" strike="noStrike" dirty="0" err="1">
                <a:solidFill>
                  <a:srgbClr val="FFFF00"/>
                </a:solidFill>
                <a:effectLst/>
                <a:latin typeface="Calibri" panose="020F0502020204030204" pitchFamily="34" charset="0"/>
              </a:rPr>
              <a:t>basilic</a:t>
            </a:r>
            <a:r>
              <a:rPr lang="en-GB" sz="2400" b="1" i="0" u="none" strike="noStrike" dirty="0">
                <a:solidFill>
                  <a:srgbClr val="FFFFFF"/>
                </a:solidFill>
                <a:effectLst/>
                <a:latin typeface="Calibri" panose="020F0502020204030204" pitchFamily="34" charset="0"/>
              </a:rPr>
              <a:t> and cephalic veins </a:t>
            </a:r>
            <a:br>
              <a:rPr lang="en-GB" sz="2400" b="1" i="0" u="none" strike="noStrike" dirty="0">
                <a:solidFill>
                  <a:srgbClr val="FFFFFF"/>
                </a:solidFill>
                <a:effectLst/>
                <a:latin typeface="Calibri" panose="020F0502020204030204" pitchFamily="34" charset="0"/>
              </a:rPr>
            </a:br>
            <a:br>
              <a:rPr lang="en-GB" sz="2400" b="1" i="0" u="none" strike="noStrike" dirty="0">
                <a:solidFill>
                  <a:srgbClr val="FFFFFF"/>
                </a:solidFill>
                <a:effectLst/>
                <a:latin typeface="Calibri" panose="020F0502020204030204" pitchFamily="34" charset="0"/>
              </a:rPr>
            </a:br>
            <a:r>
              <a:rPr lang="en-GB" sz="2400" b="1" i="0" u="none" strike="noStrike" dirty="0">
                <a:solidFill>
                  <a:srgbClr val="FFFFFF"/>
                </a:solidFill>
                <a:effectLst/>
                <a:latin typeface="Calibri" panose="020F0502020204030204" pitchFamily="34" charset="0"/>
              </a:rPr>
              <a:t> </a:t>
            </a:r>
            <a:br>
              <a:rPr lang="en-GB" sz="2400" b="1" i="0" u="none" strike="noStrike" dirty="0">
                <a:solidFill>
                  <a:srgbClr val="FFFFFF"/>
                </a:solidFill>
                <a:effectLst/>
                <a:latin typeface="Calibri" panose="020F0502020204030204" pitchFamily="34" charset="0"/>
              </a:rPr>
            </a:br>
            <a:r>
              <a:rPr lang="en-GB" sz="2400" b="1" i="0" u="none" strike="noStrike" dirty="0">
                <a:solidFill>
                  <a:srgbClr val="FFFFFF"/>
                </a:solidFill>
                <a:effectLst/>
                <a:latin typeface="Calibri" panose="020F0502020204030204" pitchFamily="34" charset="0"/>
              </a:rPr>
              <a:t>PART 3: The </a:t>
            </a:r>
            <a:r>
              <a:rPr lang="en-GB" sz="2400" b="1" i="0" u="none" strike="noStrike" dirty="0">
                <a:solidFill>
                  <a:srgbClr val="FFFF00"/>
                </a:solidFill>
                <a:effectLst/>
                <a:latin typeface="Calibri" panose="020F0502020204030204" pitchFamily="34" charset="0"/>
              </a:rPr>
              <a:t>axilla and axillary veins </a:t>
            </a:r>
            <a:br>
              <a:rPr lang="en-GB" sz="2400" b="1" i="0" u="none" strike="noStrike" dirty="0">
                <a:solidFill>
                  <a:srgbClr val="FFFFFF"/>
                </a:solidFill>
                <a:effectLst/>
                <a:latin typeface="Calibri" panose="020F0502020204030204" pitchFamily="34" charset="0"/>
              </a:rPr>
            </a:br>
            <a:br>
              <a:rPr lang="en-GB" sz="2400" b="1" i="0" u="none" strike="noStrike" dirty="0">
                <a:solidFill>
                  <a:srgbClr val="FFFFFF"/>
                </a:solidFill>
                <a:effectLst/>
                <a:latin typeface="Calibri" panose="020F0502020204030204" pitchFamily="34" charset="0"/>
              </a:rPr>
            </a:br>
            <a:r>
              <a:rPr lang="en-GB" sz="2400" b="1" i="0" u="none" strike="noStrike" dirty="0">
                <a:solidFill>
                  <a:srgbClr val="FFFFFF"/>
                </a:solidFill>
                <a:effectLst/>
                <a:latin typeface="Calibri" panose="020F0502020204030204" pitchFamily="34" charset="0"/>
              </a:rPr>
              <a:t> </a:t>
            </a:r>
            <a:br>
              <a:rPr lang="en-GB" sz="2400" b="1" i="0" u="none" strike="noStrike" dirty="0">
                <a:solidFill>
                  <a:srgbClr val="FFFFFF"/>
                </a:solidFill>
                <a:effectLst/>
                <a:latin typeface="Calibri" panose="020F0502020204030204" pitchFamily="34" charset="0"/>
              </a:rPr>
            </a:br>
            <a:r>
              <a:rPr lang="en-GB" sz="2400" b="1" i="0" u="none" strike="noStrike" dirty="0">
                <a:solidFill>
                  <a:srgbClr val="FFFFFF"/>
                </a:solidFill>
                <a:effectLst/>
                <a:latin typeface="Calibri" panose="020F0502020204030204" pitchFamily="34" charset="0"/>
              </a:rPr>
              <a:t>PART 4: Subclavian and Brachiocephalic Veins </a:t>
            </a:r>
            <a:endParaRPr lang="en-GB" sz="2400" dirty="0">
              <a:solidFill>
                <a:schemeClr val="bg2"/>
              </a:solidFill>
            </a:endParaRPr>
          </a:p>
        </p:txBody>
      </p:sp>
    </p:spTree>
    <p:extLst>
      <p:ext uri="{BB962C8B-B14F-4D97-AF65-F5344CB8AC3E}">
        <p14:creationId xmlns:p14="http://schemas.microsoft.com/office/powerpoint/2010/main" val="2795798455"/>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FB152-E697-764D-9CEB-55CBDD3BAC68}"/>
              </a:ext>
            </a:extLst>
          </p:cNvPr>
          <p:cNvSpPr>
            <a:spLocks noGrp="1"/>
          </p:cNvSpPr>
          <p:nvPr>
            <p:ph type="title"/>
          </p:nvPr>
        </p:nvSpPr>
        <p:spPr>
          <a:xfrm>
            <a:off x="290641" y="1595221"/>
            <a:ext cx="7886700" cy="1102658"/>
          </a:xfrm>
        </p:spPr>
        <p:txBody>
          <a:bodyPr/>
          <a:lstStyle/>
          <a:p>
            <a:r>
              <a:rPr lang="en-GB" sz="3200" dirty="0">
                <a:solidFill>
                  <a:schemeClr val="accent1">
                    <a:lumMod val="20000"/>
                    <a:lumOff val="80000"/>
                  </a:schemeClr>
                </a:solidFill>
              </a:rPr>
              <a:t>Have we answered all your questions?</a:t>
            </a:r>
            <a:endParaRPr lang="en-US" sz="3200" dirty="0">
              <a:solidFill>
                <a:schemeClr val="accent1">
                  <a:lumMod val="20000"/>
                  <a:lumOff val="80000"/>
                </a:schemeClr>
              </a:solidFill>
            </a:endParaRPr>
          </a:p>
        </p:txBody>
      </p:sp>
      <p:sp>
        <p:nvSpPr>
          <p:cNvPr id="3" name="Rectangle 2"/>
          <p:cNvSpPr/>
          <p:nvPr/>
        </p:nvSpPr>
        <p:spPr>
          <a:xfrm>
            <a:off x="161636" y="2921305"/>
            <a:ext cx="3702424" cy="1785104"/>
          </a:xfrm>
          <a:prstGeom prst="rect">
            <a:avLst/>
          </a:prstGeom>
        </p:spPr>
        <p:txBody>
          <a:bodyPr wrap="square">
            <a:spAutoFit/>
          </a:bodyPr>
          <a:lstStyle/>
          <a:p>
            <a:pPr algn="ctr"/>
            <a:r>
              <a:rPr lang="en-GB" sz="3200" b="1" dirty="0">
                <a:solidFill>
                  <a:schemeClr val="bg1"/>
                </a:solidFill>
              </a:rPr>
              <a:t>if not then….tell us</a:t>
            </a:r>
            <a:br>
              <a:rPr lang="en-GB" sz="3600" b="1" dirty="0">
                <a:solidFill>
                  <a:schemeClr val="bg1"/>
                </a:solidFill>
              </a:rPr>
            </a:br>
            <a:r>
              <a:rPr lang="en-GB" sz="5400" b="1" dirty="0">
                <a:solidFill>
                  <a:srgbClr val="FFFF00"/>
                </a:solidFill>
                <a:sym typeface="Wingdings" panose="05000000000000000000" pitchFamily="2" charset="2"/>
              </a:rPr>
              <a:t>      </a:t>
            </a:r>
            <a:br>
              <a:rPr lang="en-GB" sz="4000" b="1" dirty="0">
                <a:solidFill>
                  <a:schemeClr val="bg1"/>
                </a:solidFill>
              </a:rPr>
            </a:br>
            <a:endParaRPr lang="en-GB" sz="2400" dirty="0">
              <a:solidFill>
                <a:schemeClr val="accent2">
                  <a:lumMod val="60000"/>
                  <a:lumOff val="40000"/>
                </a:schemeClr>
              </a:solidFill>
            </a:endParaRPr>
          </a:p>
        </p:txBody>
      </p:sp>
      <p:pic>
        <p:nvPicPr>
          <p:cNvPr id="4" name="Picture 3">
            <a:extLst>
              <a:ext uri="{FF2B5EF4-FFF2-40B4-BE49-F238E27FC236}">
                <a16:creationId xmlns:a16="http://schemas.microsoft.com/office/drawing/2014/main" id="{C5D33870-A3A3-6943-B810-D8BCCB15BAE9}"/>
              </a:ext>
            </a:extLst>
          </p:cNvPr>
          <p:cNvPicPr>
            <a:picLocks noChangeAspect="1"/>
          </p:cNvPicPr>
          <p:nvPr/>
        </p:nvPicPr>
        <p:blipFill>
          <a:blip r:embed="rId2"/>
          <a:stretch>
            <a:fillRect/>
          </a:stretch>
        </p:blipFill>
        <p:spPr>
          <a:xfrm>
            <a:off x="4140185" y="3033890"/>
            <a:ext cx="4842179" cy="3652982"/>
          </a:xfrm>
          <a:prstGeom prst="rect">
            <a:avLst/>
          </a:prstGeom>
        </p:spPr>
      </p:pic>
      <p:sp>
        <p:nvSpPr>
          <p:cNvPr id="6" name="Title 3">
            <a:extLst>
              <a:ext uri="{FF2B5EF4-FFF2-40B4-BE49-F238E27FC236}">
                <a16:creationId xmlns:a16="http://schemas.microsoft.com/office/drawing/2014/main" id="{CFEA8A2F-B61E-C373-7AEF-E2A25669E5BF}"/>
              </a:ext>
            </a:extLst>
          </p:cNvPr>
          <p:cNvSpPr txBox="1">
            <a:spLocks/>
          </p:cNvSpPr>
          <p:nvPr/>
        </p:nvSpPr>
        <p:spPr>
          <a:xfrm>
            <a:off x="161636" y="283220"/>
            <a:ext cx="5095134" cy="1340542"/>
          </a:xfrm>
          <a:prstGeom prst="rect">
            <a:avLst/>
          </a:prstGeom>
          <a:effectLst>
            <a:outerShdw blurRad="50800" dist="38100" dir="2700000" algn="tl" rotWithShape="0">
              <a:prstClr val="black">
                <a:alpha val="40000"/>
              </a:prstClr>
            </a:outerShdw>
          </a:effectLst>
        </p:spPr>
        <p:txBody>
          <a:bodyPr vert="horz" lIns="68580" tIns="34290" rIns="68580" bIns="34290" rtlCol="0" anchor="b">
            <a:normAutofit/>
          </a:bodyPr>
          <a:lstStyle>
            <a:lvl1pPr algn="l" defTabSz="914400" rtl="0" eaLnBrk="1" latinLnBrk="0" hangingPunct="1">
              <a:lnSpc>
                <a:spcPct val="90000"/>
              </a:lnSpc>
              <a:spcBef>
                <a:spcPct val="0"/>
              </a:spcBef>
              <a:buNone/>
              <a:defRPr sz="4800" kern="1200">
                <a:solidFill>
                  <a:schemeClr val="bg1"/>
                </a:solidFill>
                <a:latin typeface="Arial" panose="020B0604020202020204" pitchFamily="34" charset="0"/>
                <a:ea typeface="+mj-ea"/>
                <a:cs typeface="Arial" panose="020B0604020202020204" pitchFamily="34" charset="0"/>
              </a:defRPr>
            </a:lvl1pPr>
          </a:lstStyle>
          <a:p>
            <a:pPr algn="ctr"/>
            <a:r>
              <a:rPr lang="en-GB" sz="3900" dirty="0">
                <a:solidFill>
                  <a:srgbClr val="FFFFFF"/>
                </a:solidFill>
                <a:latin typeface="+mj-lt"/>
                <a:cs typeface="+mj-cs"/>
                <a:sym typeface="Wingdings" pitchFamily="2" charset="2"/>
              </a:rPr>
              <a:t>Thank you to Rick Miles</a:t>
            </a:r>
            <a:endParaRPr lang="en-US" sz="3900" dirty="0">
              <a:solidFill>
                <a:srgbClr val="FFFFFF"/>
              </a:solidFill>
              <a:latin typeface="+mj-lt"/>
              <a:cs typeface="+mj-cs"/>
            </a:endParaRPr>
          </a:p>
        </p:txBody>
      </p:sp>
      <p:pic>
        <p:nvPicPr>
          <p:cNvPr id="8" name="Picture 7">
            <a:extLst>
              <a:ext uri="{FF2B5EF4-FFF2-40B4-BE49-F238E27FC236}">
                <a16:creationId xmlns:a16="http://schemas.microsoft.com/office/drawing/2014/main" id="{3C10D1B1-A835-F17B-0EA9-68A5779EEBB8}"/>
              </a:ext>
            </a:extLst>
          </p:cNvPr>
          <p:cNvPicPr>
            <a:picLocks noChangeAspect="1"/>
          </p:cNvPicPr>
          <p:nvPr/>
        </p:nvPicPr>
        <p:blipFill>
          <a:blip r:embed="rId3"/>
          <a:stretch>
            <a:fillRect/>
          </a:stretch>
        </p:blipFill>
        <p:spPr>
          <a:xfrm>
            <a:off x="5245992" y="791713"/>
            <a:ext cx="3736372" cy="832049"/>
          </a:xfrm>
          <a:prstGeom prst="rect">
            <a:avLst/>
          </a:prstGeom>
        </p:spPr>
      </p:pic>
    </p:spTree>
    <p:extLst>
      <p:ext uri="{BB962C8B-B14F-4D97-AF65-F5344CB8AC3E}">
        <p14:creationId xmlns:p14="http://schemas.microsoft.com/office/powerpoint/2010/main" val="3639869145"/>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565" y="1888763"/>
            <a:ext cx="7886700" cy="2637055"/>
          </a:xfrm>
        </p:spPr>
        <p:txBody>
          <a:bodyPr>
            <a:normAutofit/>
          </a:bodyPr>
          <a:lstStyle/>
          <a:p>
            <a:pPr algn="ctr"/>
            <a:r>
              <a:rPr lang="en-GB" sz="5400" dirty="0"/>
              <a:t>LIVE</a:t>
            </a:r>
            <a:br>
              <a:rPr lang="en-GB" sz="5400" dirty="0"/>
            </a:br>
            <a:r>
              <a:rPr lang="en-GB" sz="5400" dirty="0"/>
              <a:t>Question and Answer Session </a:t>
            </a:r>
            <a:endParaRPr lang="en-GB" dirty="0">
              <a:solidFill>
                <a:schemeClr val="bg2"/>
              </a:solidFill>
            </a:endParaRPr>
          </a:p>
        </p:txBody>
      </p:sp>
    </p:spTree>
    <p:extLst>
      <p:ext uri="{BB962C8B-B14F-4D97-AF65-F5344CB8AC3E}">
        <p14:creationId xmlns:p14="http://schemas.microsoft.com/office/powerpoint/2010/main" val="3623814078"/>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BA09-BF42-3E42-9979-D9E6FCBF76BF}"/>
              </a:ext>
            </a:extLst>
          </p:cNvPr>
          <p:cNvSpPr>
            <a:spLocks noGrp="1"/>
          </p:cNvSpPr>
          <p:nvPr>
            <p:ph type="title"/>
          </p:nvPr>
        </p:nvSpPr>
        <p:spPr/>
        <p:txBody>
          <a:bodyPr>
            <a:normAutofit/>
          </a:bodyPr>
          <a:lstStyle/>
          <a:p>
            <a:r>
              <a:rPr lang="en-GB" sz="3600" b="1" dirty="0"/>
              <a:t>Upper Limb DVT</a:t>
            </a:r>
            <a:endParaRPr lang="en-US" sz="3600" b="1" dirty="0"/>
          </a:p>
        </p:txBody>
      </p:sp>
      <p:sp>
        <p:nvSpPr>
          <p:cNvPr id="3" name="Content Placeholder 2">
            <a:extLst>
              <a:ext uri="{FF2B5EF4-FFF2-40B4-BE49-F238E27FC236}">
                <a16:creationId xmlns:a16="http://schemas.microsoft.com/office/drawing/2014/main" id="{0C671894-DE40-764D-8A9F-4316DA2D4A4C}"/>
              </a:ext>
            </a:extLst>
          </p:cNvPr>
          <p:cNvSpPr>
            <a:spLocks noGrp="1"/>
          </p:cNvSpPr>
          <p:nvPr>
            <p:ph idx="1"/>
          </p:nvPr>
        </p:nvSpPr>
        <p:spPr>
          <a:xfrm>
            <a:off x="288637" y="1708726"/>
            <a:ext cx="8659090" cy="4139889"/>
          </a:xfrm>
        </p:spPr>
        <p:txBody>
          <a:bodyPr>
            <a:normAutofit fontScale="92500" lnSpcReduction="10000"/>
          </a:bodyPr>
          <a:lstStyle/>
          <a:p>
            <a:pPr marL="514350" indent="-514350">
              <a:buFont typeface="+mj-lt"/>
              <a:buAutoNum type="arabicPeriod"/>
            </a:pPr>
            <a:r>
              <a:rPr lang="en-GB" sz="2800" b="1" dirty="0">
                <a:solidFill>
                  <a:srgbClr val="D1FFE8"/>
                </a:solidFill>
              </a:rPr>
              <a:t>Anatomy refresher – upper limb and neck veins</a:t>
            </a:r>
          </a:p>
          <a:p>
            <a:pPr marL="514350" indent="-514350">
              <a:buFont typeface="+mj-lt"/>
              <a:buAutoNum type="arabicPeriod"/>
            </a:pPr>
            <a:endParaRPr lang="en-GB" sz="2800" dirty="0"/>
          </a:p>
          <a:p>
            <a:pPr marL="514350" indent="-514350">
              <a:buFont typeface="+mj-lt"/>
              <a:buAutoNum type="arabicPeriod"/>
            </a:pPr>
            <a:r>
              <a:rPr lang="en-GB" sz="2800" dirty="0">
                <a:solidFill>
                  <a:schemeClr val="accent1">
                    <a:lumMod val="20000"/>
                    <a:lumOff val="80000"/>
                  </a:schemeClr>
                </a:solidFill>
              </a:rPr>
              <a:t>Common reasons for referral</a:t>
            </a:r>
          </a:p>
          <a:p>
            <a:pPr marL="514350" indent="-514350">
              <a:buFont typeface="+mj-lt"/>
              <a:buAutoNum type="arabicPeriod"/>
            </a:pPr>
            <a:endParaRPr lang="en-GB" sz="2800" dirty="0">
              <a:solidFill>
                <a:schemeClr val="accent1">
                  <a:lumMod val="20000"/>
                  <a:lumOff val="80000"/>
                </a:schemeClr>
              </a:solidFill>
            </a:endParaRPr>
          </a:p>
          <a:p>
            <a:pPr marL="514350" indent="-514350">
              <a:buFont typeface="+mj-lt"/>
              <a:buAutoNum type="arabicPeriod"/>
            </a:pPr>
            <a:r>
              <a:rPr lang="en-GB" sz="2800" dirty="0">
                <a:solidFill>
                  <a:schemeClr val="accent1">
                    <a:lumMod val="20000"/>
                    <a:lumOff val="80000"/>
                  </a:schemeClr>
                </a:solidFill>
              </a:rPr>
              <a:t>Clinical signs and symptoms</a:t>
            </a:r>
          </a:p>
          <a:p>
            <a:pPr marL="514350" indent="-514350">
              <a:buFont typeface="+mj-lt"/>
              <a:buAutoNum type="arabicPeriod"/>
            </a:pPr>
            <a:endParaRPr lang="en-GB" sz="2800" dirty="0">
              <a:solidFill>
                <a:schemeClr val="accent1">
                  <a:lumMod val="20000"/>
                  <a:lumOff val="80000"/>
                </a:schemeClr>
              </a:solidFill>
            </a:endParaRPr>
          </a:p>
          <a:p>
            <a:pPr marL="514350" indent="-514350">
              <a:buFont typeface="+mj-lt"/>
              <a:buAutoNum type="arabicPeriod"/>
            </a:pPr>
            <a:r>
              <a:rPr lang="en-GB" sz="2800" dirty="0">
                <a:solidFill>
                  <a:schemeClr val="accent1">
                    <a:lumMod val="20000"/>
                    <a:lumOff val="80000"/>
                  </a:schemeClr>
                </a:solidFill>
              </a:rPr>
              <a:t>Pathology and differentials to consider</a:t>
            </a:r>
          </a:p>
          <a:p>
            <a:pPr marL="514350" indent="-514350">
              <a:buFont typeface="+mj-lt"/>
              <a:buAutoNum type="arabicPeriod"/>
            </a:pPr>
            <a:endParaRPr lang="en-GB" sz="2800" dirty="0">
              <a:solidFill>
                <a:schemeClr val="accent1">
                  <a:lumMod val="20000"/>
                  <a:lumOff val="80000"/>
                </a:schemeClr>
              </a:solidFill>
            </a:endParaRPr>
          </a:p>
          <a:p>
            <a:pPr marL="514350" indent="-514350">
              <a:buFont typeface="+mj-lt"/>
              <a:buAutoNum type="arabicPeriod"/>
            </a:pPr>
            <a:r>
              <a:rPr lang="en-GB" sz="2800" dirty="0">
                <a:solidFill>
                  <a:schemeClr val="accent1">
                    <a:lumMod val="20000"/>
                    <a:lumOff val="80000"/>
                  </a:schemeClr>
                </a:solidFill>
              </a:rPr>
              <a:t>Live demonstrations of technique</a:t>
            </a:r>
          </a:p>
          <a:p>
            <a:pPr marL="514350" indent="-514350">
              <a:buFont typeface="+mj-lt"/>
              <a:buAutoNum type="arabicPeriod"/>
            </a:pPr>
            <a:endParaRPr lang="en-GB" sz="2800" dirty="0"/>
          </a:p>
          <a:p>
            <a:pPr marL="514350" indent="-514350">
              <a:buFont typeface="+mj-lt"/>
              <a:buAutoNum type="arabicPeriod"/>
            </a:pPr>
            <a:endParaRPr lang="en-US" sz="2800" dirty="0"/>
          </a:p>
        </p:txBody>
      </p:sp>
    </p:spTree>
    <p:extLst>
      <p:ext uri="{BB962C8B-B14F-4D97-AF65-F5344CB8AC3E}">
        <p14:creationId xmlns:p14="http://schemas.microsoft.com/office/powerpoint/2010/main" val="3834542133"/>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BA09-BF42-3E42-9979-D9E6FCBF76BF}"/>
              </a:ext>
            </a:extLst>
          </p:cNvPr>
          <p:cNvSpPr>
            <a:spLocks noGrp="1"/>
          </p:cNvSpPr>
          <p:nvPr>
            <p:ph type="title"/>
          </p:nvPr>
        </p:nvSpPr>
        <p:spPr/>
        <p:txBody>
          <a:bodyPr>
            <a:normAutofit/>
          </a:bodyPr>
          <a:lstStyle/>
          <a:p>
            <a:r>
              <a:rPr lang="en-GB" sz="3600" b="1" dirty="0"/>
              <a:t>Upper Limb Deep Veins</a:t>
            </a:r>
            <a:endParaRPr lang="en-US" sz="3600" b="1" dirty="0"/>
          </a:p>
        </p:txBody>
      </p:sp>
      <p:sp>
        <p:nvSpPr>
          <p:cNvPr id="3" name="Content Placeholder 2">
            <a:extLst>
              <a:ext uri="{FF2B5EF4-FFF2-40B4-BE49-F238E27FC236}">
                <a16:creationId xmlns:a16="http://schemas.microsoft.com/office/drawing/2014/main" id="{0C671894-DE40-764D-8A9F-4316DA2D4A4C}"/>
              </a:ext>
            </a:extLst>
          </p:cNvPr>
          <p:cNvSpPr>
            <a:spLocks noGrp="1"/>
          </p:cNvSpPr>
          <p:nvPr>
            <p:ph idx="1"/>
          </p:nvPr>
        </p:nvSpPr>
        <p:spPr>
          <a:xfrm>
            <a:off x="288637" y="1708726"/>
            <a:ext cx="8659090" cy="4139889"/>
          </a:xfrm>
        </p:spPr>
        <p:txBody>
          <a:bodyPr>
            <a:normAutofit/>
          </a:bodyPr>
          <a:lstStyle/>
          <a:p>
            <a:pPr marL="514350" indent="-514350">
              <a:buFont typeface="+mj-lt"/>
              <a:buAutoNum type="arabicPeriod"/>
            </a:pPr>
            <a:r>
              <a:rPr lang="en-GB" sz="2800" dirty="0"/>
              <a:t>Internal Jugular Vein</a:t>
            </a:r>
          </a:p>
          <a:p>
            <a:pPr marL="514350" indent="-514350">
              <a:buFont typeface="+mj-lt"/>
              <a:buAutoNum type="arabicPeriod"/>
            </a:pPr>
            <a:r>
              <a:rPr lang="en-GB" sz="2800" dirty="0"/>
              <a:t>SVC (superior vena cava)</a:t>
            </a:r>
          </a:p>
          <a:p>
            <a:pPr marL="514350" indent="-514350">
              <a:buFont typeface="+mj-lt"/>
              <a:buAutoNum type="arabicPeriod"/>
            </a:pPr>
            <a:r>
              <a:rPr lang="en-GB" sz="2800" dirty="0"/>
              <a:t>Brachiocephalic Veins (right and left innominate)</a:t>
            </a:r>
          </a:p>
          <a:p>
            <a:pPr marL="514350" indent="-514350">
              <a:buFont typeface="+mj-lt"/>
              <a:buAutoNum type="arabicPeriod"/>
            </a:pPr>
            <a:r>
              <a:rPr lang="en-GB" sz="2800" dirty="0"/>
              <a:t>Subclavian Vein</a:t>
            </a:r>
          </a:p>
          <a:p>
            <a:pPr marL="514350" indent="-514350">
              <a:buFont typeface="+mj-lt"/>
              <a:buAutoNum type="arabicPeriod"/>
            </a:pPr>
            <a:r>
              <a:rPr lang="en-GB" sz="2800" dirty="0"/>
              <a:t>Axillary Vein</a:t>
            </a:r>
          </a:p>
          <a:p>
            <a:pPr marL="514350" indent="-514350">
              <a:buFont typeface="+mj-lt"/>
              <a:buAutoNum type="arabicPeriod"/>
            </a:pPr>
            <a:r>
              <a:rPr lang="en-GB" sz="2800" dirty="0"/>
              <a:t>Brachial Vein</a:t>
            </a:r>
          </a:p>
          <a:p>
            <a:pPr marL="514350" indent="-514350">
              <a:buFont typeface="+mj-lt"/>
              <a:buAutoNum type="arabicPeriod"/>
            </a:pPr>
            <a:r>
              <a:rPr lang="en-GB" sz="2800" dirty="0"/>
              <a:t>Radial and Ulnar Veins</a:t>
            </a:r>
            <a:endParaRPr lang="en-US" sz="2800" dirty="0"/>
          </a:p>
        </p:txBody>
      </p:sp>
    </p:spTree>
    <p:extLst>
      <p:ext uri="{BB962C8B-B14F-4D97-AF65-F5344CB8AC3E}">
        <p14:creationId xmlns:p14="http://schemas.microsoft.com/office/powerpoint/2010/main" val="3588234027"/>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860" y="103909"/>
            <a:ext cx="5000140" cy="658092"/>
          </a:xfrm>
        </p:spPr>
        <p:txBody>
          <a:bodyPr>
            <a:normAutofit/>
          </a:bodyPr>
          <a:lstStyle/>
          <a:p>
            <a:pPr rtl="0" fontAlgn="base"/>
            <a:r>
              <a:rPr lang="en-GB" sz="800" b="1">
                <a:effectLst/>
                <a:latin typeface="inherit"/>
              </a:rPr>
              <a:t>English:</a:t>
            </a:r>
            <a:r>
              <a:rPr lang="en-GB" sz="800">
                <a:effectLst/>
                <a:latin typeface="inherit"/>
              </a:rPr>
              <a:t> An anatomical illustration from Sobotta's Human Anatomy 1908</a:t>
            </a:r>
            <a:br>
              <a:rPr lang="en-GB" sz="800">
                <a:effectLst/>
                <a:latin typeface="inherit"/>
              </a:rPr>
            </a:br>
            <a:r>
              <a:rPr lang="en-GB" sz="800" b="1">
                <a:effectLst/>
              </a:rPr>
              <a:t>Date</a:t>
            </a:r>
            <a:r>
              <a:rPr lang="en-GB" sz="800">
                <a:effectLst/>
                <a:latin typeface="inherit"/>
              </a:rPr>
              <a:t>22 October 2013, 13:36:07</a:t>
            </a:r>
            <a:r>
              <a:rPr lang="en-GB" sz="800" b="1">
                <a:effectLst/>
              </a:rPr>
              <a:t>Source</a:t>
            </a:r>
            <a:r>
              <a:rPr lang="en-GB" sz="800">
                <a:effectLst/>
              </a:rPr>
              <a:t>Atlas and Text-book of Human Anatomy Volume III Vascular System, Lymphatic system, Nervous system and Sense Organs</a:t>
            </a:r>
            <a:r>
              <a:rPr lang="en-GB" sz="800" b="1">
                <a:effectLst/>
              </a:rPr>
              <a:t>Author</a:t>
            </a:r>
            <a:r>
              <a:rPr lang="en-GB" sz="800">
                <a:effectLst/>
              </a:rPr>
              <a:t>Dr. Johannes Sobotta</a:t>
            </a:r>
            <a:endParaRPr lang="en-GB" sz="800" dirty="0">
              <a:solidFill>
                <a:schemeClr val="bg2"/>
              </a:solidFill>
            </a:endParaRPr>
          </a:p>
        </p:txBody>
      </p:sp>
      <p:pic>
        <p:nvPicPr>
          <p:cNvPr id="5" name="Picture 4">
            <a:extLst>
              <a:ext uri="{FF2B5EF4-FFF2-40B4-BE49-F238E27FC236}">
                <a16:creationId xmlns:a16="http://schemas.microsoft.com/office/drawing/2014/main" id="{179FB28E-1DEA-174D-8006-90CEE37F121A}"/>
              </a:ext>
            </a:extLst>
          </p:cNvPr>
          <p:cNvPicPr>
            <a:picLocks noChangeAspect="1"/>
          </p:cNvPicPr>
          <p:nvPr/>
        </p:nvPicPr>
        <p:blipFill>
          <a:blip r:embed="rId2"/>
          <a:stretch>
            <a:fillRect/>
          </a:stretch>
        </p:blipFill>
        <p:spPr>
          <a:xfrm>
            <a:off x="4143860" y="762001"/>
            <a:ext cx="5000140" cy="6096000"/>
          </a:xfrm>
          <a:prstGeom prst="rect">
            <a:avLst/>
          </a:prstGeom>
        </p:spPr>
      </p:pic>
      <p:pic>
        <p:nvPicPr>
          <p:cNvPr id="4" name="Picture 3">
            <a:extLst>
              <a:ext uri="{FF2B5EF4-FFF2-40B4-BE49-F238E27FC236}">
                <a16:creationId xmlns:a16="http://schemas.microsoft.com/office/drawing/2014/main" id="{48211ECD-DF10-D54A-8944-1BCDB5A99998}"/>
              </a:ext>
            </a:extLst>
          </p:cNvPr>
          <p:cNvPicPr>
            <a:picLocks noChangeAspect="1"/>
          </p:cNvPicPr>
          <p:nvPr/>
        </p:nvPicPr>
        <p:blipFill>
          <a:blip r:embed="rId3"/>
          <a:stretch>
            <a:fillRect/>
          </a:stretch>
        </p:blipFill>
        <p:spPr>
          <a:xfrm>
            <a:off x="115455" y="762001"/>
            <a:ext cx="3934113" cy="6096000"/>
          </a:xfrm>
          <a:prstGeom prst="rect">
            <a:avLst/>
          </a:prstGeom>
        </p:spPr>
      </p:pic>
      <p:sp>
        <p:nvSpPr>
          <p:cNvPr id="8" name="TextBox 7">
            <a:extLst>
              <a:ext uri="{FF2B5EF4-FFF2-40B4-BE49-F238E27FC236}">
                <a16:creationId xmlns:a16="http://schemas.microsoft.com/office/drawing/2014/main" id="{F2D578F4-D44F-6841-81C5-50766CCE0347}"/>
              </a:ext>
            </a:extLst>
          </p:cNvPr>
          <p:cNvSpPr txBox="1"/>
          <p:nvPr/>
        </p:nvSpPr>
        <p:spPr>
          <a:xfrm>
            <a:off x="115455" y="6457890"/>
            <a:ext cx="3128818" cy="400110"/>
          </a:xfrm>
          <a:prstGeom prst="rect">
            <a:avLst/>
          </a:prstGeom>
          <a:noFill/>
        </p:spPr>
        <p:txBody>
          <a:bodyPr wrap="square">
            <a:spAutoFit/>
          </a:bodyPr>
          <a:lstStyle/>
          <a:p>
            <a:r>
              <a:rPr lang="en-US" sz="1000" dirty="0"/>
              <a:t>https://</a:t>
            </a:r>
            <a:r>
              <a:rPr lang="en-US" sz="1000" dirty="0" err="1"/>
              <a:t>commons.wikimedia.org</a:t>
            </a:r>
            <a:r>
              <a:rPr lang="en-US" sz="1000" dirty="0"/>
              <a:t>/w/index.php?title=File:Gray505.png&amp;</a:t>
            </a:r>
            <a:r>
              <a:rPr lang="en-US" sz="1000" dirty="0" err="1"/>
              <a:t>oldid</a:t>
            </a:r>
            <a:r>
              <a:rPr lang="en-US" sz="1000" dirty="0"/>
              <a:t>=391274599</a:t>
            </a:r>
          </a:p>
        </p:txBody>
      </p:sp>
    </p:spTree>
    <p:extLst>
      <p:ext uri="{BB962C8B-B14F-4D97-AF65-F5344CB8AC3E}">
        <p14:creationId xmlns:p14="http://schemas.microsoft.com/office/powerpoint/2010/main" val="4173649596"/>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F80C13-27C0-084B-A486-B3B5A291CDD1}"/>
              </a:ext>
            </a:extLst>
          </p:cNvPr>
          <p:cNvPicPr>
            <a:picLocks noChangeAspect="1"/>
          </p:cNvPicPr>
          <p:nvPr/>
        </p:nvPicPr>
        <p:blipFill>
          <a:blip r:embed="rId2"/>
          <a:stretch>
            <a:fillRect/>
          </a:stretch>
        </p:blipFill>
        <p:spPr>
          <a:xfrm>
            <a:off x="3509818" y="704412"/>
            <a:ext cx="5433670" cy="6153588"/>
          </a:xfrm>
          <a:prstGeom prst="rect">
            <a:avLst/>
          </a:prstGeom>
        </p:spPr>
      </p:pic>
      <p:sp>
        <p:nvSpPr>
          <p:cNvPr id="17" name="TextBox 16">
            <a:extLst>
              <a:ext uri="{FF2B5EF4-FFF2-40B4-BE49-F238E27FC236}">
                <a16:creationId xmlns:a16="http://schemas.microsoft.com/office/drawing/2014/main" id="{38C8F9AF-6D80-3942-9740-E5ACB2D791BB}"/>
              </a:ext>
            </a:extLst>
          </p:cNvPr>
          <p:cNvSpPr txBox="1"/>
          <p:nvPr/>
        </p:nvSpPr>
        <p:spPr>
          <a:xfrm>
            <a:off x="3655669" y="323273"/>
            <a:ext cx="5056910" cy="246221"/>
          </a:xfrm>
          <a:prstGeom prst="rect">
            <a:avLst/>
          </a:prstGeom>
          <a:noFill/>
        </p:spPr>
        <p:txBody>
          <a:bodyPr wrap="square">
            <a:spAutoFit/>
          </a:bodyPr>
          <a:lstStyle/>
          <a:p>
            <a:r>
              <a:rPr lang="en-US" sz="1000" dirty="0">
                <a:solidFill>
                  <a:schemeClr val="bg1"/>
                </a:solidFill>
              </a:rPr>
              <a:t>https://en.wikipedia.org/wiki/</a:t>
            </a:r>
            <a:r>
              <a:rPr lang="en-US" sz="1000" dirty="0" err="1">
                <a:solidFill>
                  <a:schemeClr val="bg1"/>
                </a:solidFill>
              </a:rPr>
              <a:t>Basilic_vein</a:t>
            </a:r>
            <a:r>
              <a:rPr lang="en-US" sz="1000" dirty="0">
                <a:solidFill>
                  <a:schemeClr val="bg1"/>
                </a:solidFill>
              </a:rPr>
              <a:t>#/media/File:2134_Thoracic_Upper_Limb_Veins.jpg</a:t>
            </a:r>
          </a:p>
        </p:txBody>
      </p:sp>
      <p:pic>
        <p:nvPicPr>
          <p:cNvPr id="4" name="Picture 3">
            <a:extLst>
              <a:ext uri="{FF2B5EF4-FFF2-40B4-BE49-F238E27FC236}">
                <a16:creationId xmlns:a16="http://schemas.microsoft.com/office/drawing/2014/main" id="{82B4109C-9BE3-6D41-948F-BEC82B83B4EB}"/>
              </a:ext>
            </a:extLst>
          </p:cNvPr>
          <p:cNvPicPr>
            <a:picLocks noChangeAspect="1"/>
          </p:cNvPicPr>
          <p:nvPr/>
        </p:nvPicPr>
        <p:blipFill>
          <a:blip r:embed="rId3"/>
          <a:stretch>
            <a:fillRect/>
          </a:stretch>
        </p:blipFill>
        <p:spPr>
          <a:xfrm>
            <a:off x="292291" y="704412"/>
            <a:ext cx="2963527" cy="6153588"/>
          </a:xfrm>
          <a:prstGeom prst="rect">
            <a:avLst/>
          </a:prstGeom>
        </p:spPr>
      </p:pic>
      <p:sp>
        <p:nvSpPr>
          <p:cNvPr id="8" name="Title 3">
            <a:extLst>
              <a:ext uri="{FF2B5EF4-FFF2-40B4-BE49-F238E27FC236}">
                <a16:creationId xmlns:a16="http://schemas.microsoft.com/office/drawing/2014/main" id="{C71E067E-5D77-9D4F-AD17-9830F8B8B790}"/>
              </a:ext>
            </a:extLst>
          </p:cNvPr>
          <p:cNvSpPr txBox="1">
            <a:spLocks/>
          </p:cNvSpPr>
          <p:nvPr/>
        </p:nvSpPr>
        <p:spPr>
          <a:xfrm>
            <a:off x="292292" y="704412"/>
            <a:ext cx="1970618" cy="4270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chemeClr val="bg1"/>
                </a:solidFill>
                <a:latin typeface="Arial" panose="020B0604020202020204" pitchFamily="34" charset="0"/>
                <a:ea typeface="+mj-ea"/>
                <a:cs typeface="Arial" panose="020B0604020202020204" pitchFamily="34" charset="0"/>
              </a:defRPr>
            </a:lvl1pPr>
          </a:lstStyle>
          <a:p>
            <a:r>
              <a:rPr lang="en-US" sz="1000" dirty="0">
                <a:solidFill>
                  <a:schemeClr val="tx1"/>
                </a:solidFill>
              </a:rPr>
              <a:t>https://</a:t>
            </a:r>
            <a:r>
              <a:rPr lang="en-US" sz="1000" dirty="0" err="1">
                <a:solidFill>
                  <a:schemeClr val="tx1"/>
                </a:solidFill>
              </a:rPr>
              <a:t>commons.wikimedia.org</a:t>
            </a:r>
            <a:r>
              <a:rPr lang="en-US" sz="1000" dirty="0">
                <a:solidFill>
                  <a:schemeClr val="tx1"/>
                </a:solidFill>
              </a:rPr>
              <a:t>/wiki/File:Gray574.png</a:t>
            </a:r>
          </a:p>
        </p:txBody>
      </p:sp>
      <p:sp>
        <p:nvSpPr>
          <p:cNvPr id="3" name="Arrow: Right 2">
            <a:extLst>
              <a:ext uri="{FF2B5EF4-FFF2-40B4-BE49-F238E27FC236}">
                <a16:creationId xmlns:a16="http://schemas.microsoft.com/office/drawing/2014/main" id="{0EE796ED-C847-6246-8E7E-89C2F275A06E}"/>
              </a:ext>
            </a:extLst>
          </p:cNvPr>
          <p:cNvSpPr/>
          <p:nvPr/>
        </p:nvSpPr>
        <p:spPr>
          <a:xfrm flipV="1">
            <a:off x="4442538" y="1043726"/>
            <a:ext cx="852248" cy="347074"/>
          </a:xfrm>
          <a:prstGeom prst="rightArrow">
            <a:avLst>
              <a:gd name="adj1" fmla="val 38358"/>
              <a:gd name="adj2" fmla="val 5585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A0EC5200-1FC7-BD4C-8988-14D33CA9F223}"/>
              </a:ext>
            </a:extLst>
          </p:cNvPr>
          <p:cNvSpPr/>
          <p:nvPr/>
        </p:nvSpPr>
        <p:spPr>
          <a:xfrm flipV="1">
            <a:off x="4408452" y="2579394"/>
            <a:ext cx="850160" cy="346224"/>
          </a:xfrm>
          <a:prstGeom prst="rightArrow">
            <a:avLst>
              <a:gd name="adj1" fmla="val 47675"/>
              <a:gd name="adj2" fmla="val 5916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9F9678A3-9904-D64A-8FF4-DD8937DFC66F}"/>
              </a:ext>
            </a:extLst>
          </p:cNvPr>
          <p:cNvSpPr/>
          <p:nvPr/>
        </p:nvSpPr>
        <p:spPr>
          <a:xfrm flipV="1">
            <a:off x="4408452" y="4221157"/>
            <a:ext cx="850160" cy="346224"/>
          </a:xfrm>
          <a:prstGeom prst="rightArrow">
            <a:avLst>
              <a:gd name="adj1" fmla="val 47675"/>
              <a:gd name="adj2" fmla="val 5916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39862D35-062E-3340-B22F-421A3B354847}"/>
              </a:ext>
            </a:extLst>
          </p:cNvPr>
          <p:cNvSpPr/>
          <p:nvPr/>
        </p:nvSpPr>
        <p:spPr>
          <a:xfrm rot="10800000" flipV="1">
            <a:off x="7862419" y="5112466"/>
            <a:ext cx="850160" cy="346224"/>
          </a:xfrm>
          <a:prstGeom prst="rightArrow">
            <a:avLst>
              <a:gd name="adj1" fmla="val 47675"/>
              <a:gd name="adj2" fmla="val 5583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E0C30F26-B0C2-D041-9445-7512341CC63C}"/>
              </a:ext>
            </a:extLst>
          </p:cNvPr>
          <p:cNvSpPr/>
          <p:nvPr/>
        </p:nvSpPr>
        <p:spPr>
          <a:xfrm flipV="1">
            <a:off x="4361892" y="696655"/>
            <a:ext cx="927116" cy="347072"/>
          </a:xfrm>
          <a:prstGeom prst="rightArrow">
            <a:avLst>
              <a:gd name="adj1" fmla="val 39898"/>
              <a:gd name="adj2" fmla="val 4324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2505925"/>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BA09-BF42-3E42-9979-D9E6FCBF76BF}"/>
              </a:ext>
            </a:extLst>
          </p:cNvPr>
          <p:cNvSpPr>
            <a:spLocks noGrp="1"/>
          </p:cNvSpPr>
          <p:nvPr>
            <p:ph type="title"/>
          </p:nvPr>
        </p:nvSpPr>
        <p:spPr/>
        <p:txBody>
          <a:bodyPr>
            <a:normAutofit/>
          </a:bodyPr>
          <a:lstStyle/>
          <a:p>
            <a:r>
              <a:rPr lang="en-GB" sz="3600" b="1" dirty="0"/>
              <a:t>Upper Limb Superficial Veins</a:t>
            </a:r>
            <a:endParaRPr lang="en-US" sz="3600" b="1" dirty="0"/>
          </a:p>
        </p:txBody>
      </p:sp>
      <p:sp>
        <p:nvSpPr>
          <p:cNvPr id="3" name="Content Placeholder 2">
            <a:extLst>
              <a:ext uri="{FF2B5EF4-FFF2-40B4-BE49-F238E27FC236}">
                <a16:creationId xmlns:a16="http://schemas.microsoft.com/office/drawing/2014/main" id="{0C671894-DE40-764D-8A9F-4316DA2D4A4C}"/>
              </a:ext>
            </a:extLst>
          </p:cNvPr>
          <p:cNvSpPr>
            <a:spLocks noGrp="1"/>
          </p:cNvSpPr>
          <p:nvPr>
            <p:ph idx="1"/>
          </p:nvPr>
        </p:nvSpPr>
        <p:spPr>
          <a:xfrm>
            <a:off x="628649" y="1708726"/>
            <a:ext cx="8319077" cy="4139889"/>
          </a:xfrm>
        </p:spPr>
        <p:txBody>
          <a:bodyPr>
            <a:normAutofit/>
          </a:bodyPr>
          <a:lstStyle/>
          <a:p>
            <a:r>
              <a:rPr lang="en-GB" sz="2800" b="1" dirty="0">
                <a:solidFill>
                  <a:srgbClr val="D1FFE8"/>
                </a:solidFill>
              </a:rPr>
              <a:t>Cephalic</a:t>
            </a:r>
            <a:r>
              <a:rPr lang="en-GB" sz="2800" b="1" dirty="0">
                <a:solidFill>
                  <a:schemeClr val="accent1">
                    <a:lumMod val="20000"/>
                    <a:lumOff val="80000"/>
                  </a:schemeClr>
                </a:solidFill>
              </a:rPr>
              <a:t> Vein</a:t>
            </a:r>
          </a:p>
          <a:p>
            <a:pPr marL="0" indent="0">
              <a:buNone/>
            </a:pPr>
            <a:r>
              <a:rPr lang="en-GB" dirty="0">
                <a:solidFill>
                  <a:schemeClr val="accent1">
                    <a:lumMod val="20000"/>
                    <a:lumOff val="80000"/>
                  </a:schemeClr>
                </a:solidFill>
              </a:rPr>
              <a:t>- equivalent to the long saphenous vein</a:t>
            </a:r>
          </a:p>
          <a:p>
            <a:pPr marL="0" indent="0">
              <a:buNone/>
            </a:pPr>
            <a:r>
              <a:rPr lang="en-GB" dirty="0">
                <a:solidFill>
                  <a:schemeClr val="accent1">
                    <a:lumMod val="20000"/>
                    <a:lumOff val="80000"/>
                  </a:schemeClr>
                </a:solidFill>
              </a:rPr>
              <a:t>- variable anatomy, mostly size related</a:t>
            </a:r>
          </a:p>
          <a:p>
            <a:r>
              <a:rPr lang="en-GB" sz="2800" b="1" dirty="0" err="1">
                <a:solidFill>
                  <a:srgbClr val="D1FFE8"/>
                </a:solidFill>
              </a:rPr>
              <a:t>Basilic</a:t>
            </a:r>
            <a:r>
              <a:rPr lang="en-GB" sz="2800" b="1" dirty="0">
                <a:solidFill>
                  <a:schemeClr val="accent1">
                    <a:lumMod val="20000"/>
                    <a:lumOff val="80000"/>
                  </a:schemeClr>
                </a:solidFill>
              </a:rPr>
              <a:t> Vein</a:t>
            </a:r>
          </a:p>
          <a:p>
            <a:pPr marL="0" indent="0">
              <a:buNone/>
            </a:pPr>
            <a:r>
              <a:rPr lang="en-GB" dirty="0">
                <a:solidFill>
                  <a:schemeClr val="accent1">
                    <a:lumMod val="20000"/>
                    <a:lumOff val="80000"/>
                  </a:schemeClr>
                </a:solidFill>
              </a:rPr>
              <a:t>- equivalent to the short saphenous vein</a:t>
            </a:r>
          </a:p>
          <a:p>
            <a:pPr>
              <a:buFontTx/>
              <a:buChar char="-"/>
            </a:pPr>
            <a:r>
              <a:rPr lang="en-GB" dirty="0">
                <a:solidFill>
                  <a:schemeClr val="accent1">
                    <a:lumMod val="20000"/>
                    <a:lumOff val="80000"/>
                  </a:schemeClr>
                </a:solidFill>
              </a:rPr>
              <a:t>variable anatomy, mostly related to insertion into brachial</a:t>
            </a:r>
          </a:p>
          <a:p>
            <a:pPr>
              <a:buFontTx/>
              <a:buChar char="-"/>
            </a:pPr>
            <a:r>
              <a:rPr lang="en-GB" sz="2800" b="1" dirty="0">
                <a:solidFill>
                  <a:srgbClr val="D1FFE8"/>
                </a:solidFill>
              </a:rPr>
              <a:t>Median Cubital </a:t>
            </a:r>
            <a:r>
              <a:rPr lang="en-GB" sz="2800" b="1" dirty="0">
                <a:solidFill>
                  <a:schemeClr val="accent1">
                    <a:lumMod val="20000"/>
                    <a:lumOff val="80000"/>
                  </a:schemeClr>
                </a:solidFill>
              </a:rPr>
              <a:t>Vein</a:t>
            </a:r>
            <a:endParaRPr lang="en-US" sz="2800" b="1" dirty="0">
              <a:solidFill>
                <a:schemeClr val="accent1">
                  <a:lumMod val="20000"/>
                  <a:lumOff val="80000"/>
                </a:schemeClr>
              </a:solidFill>
            </a:endParaRPr>
          </a:p>
        </p:txBody>
      </p:sp>
    </p:spTree>
    <p:extLst>
      <p:ext uri="{BB962C8B-B14F-4D97-AF65-F5344CB8AC3E}">
        <p14:creationId xmlns:p14="http://schemas.microsoft.com/office/powerpoint/2010/main" val="606302190"/>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3BD127-47F8-FF4D-AD5B-FBBECC1EC7E9}"/>
              </a:ext>
            </a:extLst>
          </p:cNvPr>
          <p:cNvPicPr>
            <a:picLocks noChangeAspect="1"/>
          </p:cNvPicPr>
          <p:nvPr/>
        </p:nvPicPr>
        <p:blipFill>
          <a:blip r:embed="rId2"/>
          <a:stretch>
            <a:fillRect/>
          </a:stretch>
        </p:blipFill>
        <p:spPr>
          <a:xfrm>
            <a:off x="1477818" y="817039"/>
            <a:ext cx="6719455" cy="5062283"/>
          </a:xfrm>
          <a:prstGeom prst="rect">
            <a:avLst/>
          </a:prstGeom>
        </p:spPr>
      </p:pic>
      <p:pic>
        <p:nvPicPr>
          <p:cNvPr id="6" name="Picture 5">
            <a:extLst>
              <a:ext uri="{FF2B5EF4-FFF2-40B4-BE49-F238E27FC236}">
                <a16:creationId xmlns:a16="http://schemas.microsoft.com/office/drawing/2014/main" id="{7D657D66-DA09-7C46-8298-A4D224735918}"/>
              </a:ext>
            </a:extLst>
          </p:cNvPr>
          <p:cNvPicPr>
            <a:picLocks noChangeAspect="1"/>
          </p:cNvPicPr>
          <p:nvPr/>
        </p:nvPicPr>
        <p:blipFill>
          <a:blip r:embed="rId3"/>
          <a:stretch>
            <a:fillRect/>
          </a:stretch>
        </p:blipFill>
        <p:spPr>
          <a:xfrm>
            <a:off x="2205476" y="6040961"/>
            <a:ext cx="5433669" cy="678494"/>
          </a:xfrm>
          <a:prstGeom prst="rect">
            <a:avLst/>
          </a:prstGeom>
        </p:spPr>
      </p:pic>
      <p:sp>
        <p:nvSpPr>
          <p:cNvPr id="8" name="TextBox 7">
            <a:extLst>
              <a:ext uri="{FF2B5EF4-FFF2-40B4-BE49-F238E27FC236}">
                <a16:creationId xmlns:a16="http://schemas.microsoft.com/office/drawing/2014/main" id="{081DED15-BA89-2944-8E4D-F234AC4B62BF}"/>
              </a:ext>
            </a:extLst>
          </p:cNvPr>
          <p:cNvSpPr txBox="1"/>
          <p:nvPr/>
        </p:nvSpPr>
        <p:spPr>
          <a:xfrm>
            <a:off x="5172362" y="393790"/>
            <a:ext cx="3890819" cy="261610"/>
          </a:xfrm>
          <a:prstGeom prst="rect">
            <a:avLst/>
          </a:prstGeom>
          <a:noFill/>
        </p:spPr>
        <p:txBody>
          <a:bodyPr wrap="square">
            <a:spAutoFit/>
          </a:bodyPr>
          <a:lstStyle/>
          <a:p>
            <a:r>
              <a:rPr lang="en-US" sz="1100" dirty="0">
                <a:solidFill>
                  <a:schemeClr val="bg1"/>
                </a:solidFill>
              </a:rPr>
              <a:t>https://</a:t>
            </a:r>
            <a:r>
              <a:rPr lang="en-US" sz="1100" dirty="0" err="1">
                <a:solidFill>
                  <a:schemeClr val="bg1"/>
                </a:solidFill>
              </a:rPr>
              <a:t>commons.wikimedia.org</a:t>
            </a:r>
            <a:r>
              <a:rPr lang="en-US" sz="1100" dirty="0">
                <a:solidFill>
                  <a:schemeClr val="bg1"/>
                </a:solidFill>
              </a:rPr>
              <a:t>/wiki/</a:t>
            </a:r>
            <a:r>
              <a:rPr lang="en-US" sz="1100" dirty="0" err="1">
                <a:solidFill>
                  <a:schemeClr val="bg1"/>
                </a:solidFill>
              </a:rPr>
              <a:t>File:Sobo_1909_597.png</a:t>
            </a:r>
            <a:endParaRPr lang="en-US" sz="1100" dirty="0">
              <a:solidFill>
                <a:schemeClr val="bg1"/>
              </a:solidFill>
            </a:endParaRPr>
          </a:p>
        </p:txBody>
      </p:sp>
    </p:spTree>
    <p:extLst>
      <p:ext uri="{BB962C8B-B14F-4D97-AF65-F5344CB8AC3E}">
        <p14:creationId xmlns:p14="http://schemas.microsoft.com/office/powerpoint/2010/main" val="3121812943"/>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BA09-BF42-3E42-9979-D9E6FCBF76BF}"/>
              </a:ext>
            </a:extLst>
          </p:cNvPr>
          <p:cNvSpPr>
            <a:spLocks noGrp="1"/>
          </p:cNvSpPr>
          <p:nvPr>
            <p:ph type="title"/>
          </p:nvPr>
        </p:nvSpPr>
        <p:spPr/>
        <p:txBody>
          <a:bodyPr>
            <a:normAutofit/>
          </a:bodyPr>
          <a:lstStyle/>
          <a:p>
            <a:r>
              <a:rPr lang="en-GB" sz="3600" b="1" dirty="0"/>
              <a:t>Upper Limb DVT</a:t>
            </a:r>
            <a:endParaRPr lang="en-US" sz="3600" b="1" dirty="0"/>
          </a:p>
        </p:txBody>
      </p:sp>
      <p:sp>
        <p:nvSpPr>
          <p:cNvPr id="3" name="Content Placeholder 2">
            <a:extLst>
              <a:ext uri="{FF2B5EF4-FFF2-40B4-BE49-F238E27FC236}">
                <a16:creationId xmlns:a16="http://schemas.microsoft.com/office/drawing/2014/main" id="{0C671894-DE40-764D-8A9F-4316DA2D4A4C}"/>
              </a:ext>
            </a:extLst>
          </p:cNvPr>
          <p:cNvSpPr>
            <a:spLocks noGrp="1"/>
          </p:cNvSpPr>
          <p:nvPr>
            <p:ph idx="1"/>
          </p:nvPr>
        </p:nvSpPr>
        <p:spPr>
          <a:xfrm>
            <a:off x="288637" y="1708726"/>
            <a:ext cx="8659090" cy="4139889"/>
          </a:xfrm>
        </p:spPr>
        <p:txBody>
          <a:bodyPr>
            <a:normAutofit fontScale="92500" lnSpcReduction="10000"/>
          </a:bodyPr>
          <a:lstStyle/>
          <a:p>
            <a:pPr marL="514350" indent="-514350">
              <a:buFont typeface="+mj-lt"/>
              <a:buAutoNum type="arabicPeriod"/>
            </a:pPr>
            <a:r>
              <a:rPr lang="en-GB" sz="2800" dirty="0"/>
              <a:t>Anatomy refresher – upper limb and neck veins</a:t>
            </a:r>
          </a:p>
          <a:p>
            <a:pPr marL="514350" indent="-514350">
              <a:buFont typeface="+mj-lt"/>
              <a:buAutoNum type="arabicPeriod"/>
            </a:pPr>
            <a:endParaRPr lang="en-GB" sz="2800" dirty="0"/>
          </a:p>
          <a:p>
            <a:pPr marL="514350" indent="-514350">
              <a:buFont typeface="+mj-lt"/>
              <a:buAutoNum type="arabicPeriod"/>
            </a:pPr>
            <a:r>
              <a:rPr lang="en-GB" sz="2800" b="1" dirty="0">
                <a:solidFill>
                  <a:srgbClr val="D1FFE8"/>
                </a:solidFill>
              </a:rPr>
              <a:t>Common reasons for referral</a:t>
            </a:r>
          </a:p>
          <a:p>
            <a:pPr marL="514350" indent="-514350">
              <a:buFont typeface="+mj-lt"/>
              <a:buAutoNum type="arabicPeriod"/>
            </a:pPr>
            <a:endParaRPr lang="en-GB" sz="2800" dirty="0">
              <a:solidFill>
                <a:schemeClr val="accent1">
                  <a:lumMod val="20000"/>
                  <a:lumOff val="80000"/>
                </a:schemeClr>
              </a:solidFill>
            </a:endParaRPr>
          </a:p>
          <a:p>
            <a:pPr marL="514350" indent="-514350">
              <a:buFont typeface="+mj-lt"/>
              <a:buAutoNum type="arabicPeriod"/>
            </a:pPr>
            <a:r>
              <a:rPr lang="en-GB" sz="2800" dirty="0">
                <a:solidFill>
                  <a:schemeClr val="accent1">
                    <a:lumMod val="20000"/>
                    <a:lumOff val="80000"/>
                  </a:schemeClr>
                </a:solidFill>
              </a:rPr>
              <a:t>Clinical signs and symptoms</a:t>
            </a:r>
          </a:p>
          <a:p>
            <a:pPr marL="514350" indent="-514350">
              <a:buFont typeface="+mj-lt"/>
              <a:buAutoNum type="arabicPeriod"/>
            </a:pPr>
            <a:endParaRPr lang="en-GB" sz="2800" dirty="0">
              <a:solidFill>
                <a:schemeClr val="accent1">
                  <a:lumMod val="20000"/>
                  <a:lumOff val="80000"/>
                </a:schemeClr>
              </a:solidFill>
            </a:endParaRPr>
          </a:p>
          <a:p>
            <a:pPr marL="514350" indent="-514350">
              <a:buFont typeface="+mj-lt"/>
              <a:buAutoNum type="arabicPeriod"/>
            </a:pPr>
            <a:r>
              <a:rPr lang="en-GB" sz="2800" dirty="0">
                <a:solidFill>
                  <a:schemeClr val="accent1">
                    <a:lumMod val="20000"/>
                    <a:lumOff val="80000"/>
                  </a:schemeClr>
                </a:solidFill>
              </a:rPr>
              <a:t>Pathology and differentials to consider</a:t>
            </a:r>
          </a:p>
          <a:p>
            <a:pPr marL="514350" indent="-514350">
              <a:buFont typeface="+mj-lt"/>
              <a:buAutoNum type="arabicPeriod"/>
            </a:pPr>
            <a:endParaRPr lang="en-GB" sz="2800" dirty="0">
              <a:solidFill>
                <a:schemeClr val="accent1">
                  <a:lumMod val="20000"/>
                  <a:lumOff val="80000"/>
                </a:schemeClr>
              </a:solidFill>
            </a:endParaRPr>
          </a:p>
          <a:p>
            <a:pPr marL="514350" indent="-514350">
              <a:buFont typeface="+mj-lt"/>
              <a:buAutoNum type="arabicPeriod"/>
            </a:pPr>
            <a:r>
              <a:rPr lang="en-GB" sz="2800" dirty="0">
                <a:solidFill>
                  <a:schemeClr val="accent1">
                    <a:lumMod val="20000"/>
                    <a:lumOff val="80000"/>
                  </a:schemeClr>
                </a:solidFill>
              </a:rPr>
              <a:t>Video live demonstrations of technique x 4</a:t>
            </a:r>
          </a:p>
          <a:p>
            <a:pPr marL="514350" indent="-514350">
              <a:buFont typeface="+mj-lt"/>
              <a:buAutoNum type="arabicPeriod"/>
            </a:pPr>
            <a:endParaRPr lang="en-GB" sz="2800" dirty="0"/>
          </a:p>
          <a:p>
            <a:pPr marL="514350" indent="-514350">
              <a:buFont typeface="+mj-lt"/>
              <a:buAutoNum type="arabicPeriod"/>
            </a:pPr>
            <a:endParaRPr lang="en-US" sz="2800" dirty="0"/>
          </a:p>
        </p:txBody>
      </p:sp>
    </p:spTree>
    <p:extLst>
      <p:ext uri="{BB962C8B-B14F-4D97-AF65-F5344CB8AC3E}">
        <p14:creationId xmlns:p14="http://schemas.microsoft.com/office/powerpoint/2010/main" val="2001816072"/>
      </p:ext>
    </p:extLst>
  </p:cSld>
  <p:clrMapOvr>
    <a:masterClrMapping/>
  </p:clrMapOvr>
  <p:transition spd="slow">
    <p:fade thruBlk="1"/>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1170</TotalTime>
  <Words>688</Words>
  <Application>Microsoft Office PowerPoint</Application>
  <PresentationFormat>On-screen Show (4:3)</PresentationFormat>
  <Paragraphs>120</Paragraphs>
  <Slides>23</Slides>
  <Notes>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PoCUS and Radiology approaches  to diagnosing arm DVT  Borsha Sarker Research Sonographer  NIHR Leeds Biomedical Research Centre</vt:lpstr>
      <vt:lpstr>What we will cover today</vt:lpstr>
      <vt:lpstr>Upper Limb DVT</vt:lpstr>
      <vt:lpstr>Upper Limb Deep Veins</vt:lpstr>
      <vt:lpstr>English: An anatomical illustration from Sobotta's Human Anatomy 1908 Date22 October 2013, 13:36:07SourceAtlas and Text-book of Human Anatomy Volume III Vascular System, Lymphatic system, Nervous system and Sense OrgansAuthorDr. Johannes Sobotta</vt:lpstr>
      <vt:lpstr>PowerPoint Presentation</vt:lpstr>
      <vt:lpstr>Upper Limb Superficial Veins</vt:lpstr>
      <vt:lpstr>PowerPoint Presentation</vt:lpstr>
      <vt:lpstr>Upper Limb DVT</vt:lpstr>
      <vt:lpstr>Common reasons for referral</vt:lpstr>
      <vt:lpstr>PICC line thrombosis</vt:lpstr>
      <vt:lpstr>PowerPoint Presentation</vt:lpstr>
      <vt:lpstr>Upper Limb DVT</vt:lpstr>
      <vt:lpstr>Clinical signs and symptoms</vt:lpstr>
      <vt:lpstr>Upper Limb DVT</vt:lpstr>
      <vt:lpstr>Nerves in the Axilla – credit Deborah Patten</vt:lpstr>
      <vt:lpstr>Nerves in the Axilla – credit Deborah Patten</vt:lpstr>
      <vt:lpstr>Nerves in the Axilla  Axillary brachial plexus block. Satapathy AR1, Coventry DM Anesthesiology Research and Practice, 22 May 2011, 2011:173796 DOI: 10.1155/2011/173796 PMID: 21716725 PMCID: PMC3119420 </vt:lpstr>
      <vt:lpstr>Pathology and differentials to consider</vt:lpstr>
      <vt:lpstr>Live Demonstrations</vt:lpstr>
      <vt:lpstr>PART 1: Introduction and Internal Jugular Vein (IJV)   PART 2: The Arm  - brachial, radial, ulnar, basilic and cephalic veins     PART 3: The axilla and axillary veins     PART 4: Subclavian and Brachiocephalic Veins </vt:lpstr>
      <vt:lpstr>Have we answered all your questions?</vt:lpstr>
      <vt:lpstr>LIVE Question and Answer Session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SARKER, Borsha (LEEDS TEACHING HOSPITALS NHS TRUST)</cp:lastModifiedBy>
  <cp:revision>71</cp:revision>
  <dcterms:created xsi:type="dcterms:W3CDTF">2019-02-08T10:07:24Z</dcterms:created>
  <dcterms:modified xsi:type="dcterms:W3CDTF">2026-04-19T23:07:47Z</dcterms:modified>
</cp:coreProperties>
</file>