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9" r:id="rId2"/>
    <p:sldId id="260" r:id="rId3"/>
    <p:sldId id="274" r:id="rId4"/>
    <p:sldId id="293" r:id="rId5"/>
    <p:sldId id="294" r:id="rId6"/>
    <p:sldId id="295" r:id="rId7"/>
    <p:sldId id="262" r:id="rId8"/>
    <p:sldId id="275" r:id="rId9"/>
    <p:sldId id="276" r:id="rId10"/>
    <p:sldId id="271" r:id="rId11"/>
    <p:sldId id="264" r:id="rId12"/>
    <p:sldId id="273" r:id="rId13"/>
    <p:sldId id="268" r:id="rId14"/>
    <p:sldId id="261" r:id="rId15"/>
    <p:sldId id="277" r:id="rId16"/>
    <p:sldId id="29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00:13:14.5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00:13:14.5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B1F0F-2945-4AFB-81C5-32BF9AC93506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01D89-3AD3-4CFE-B571-D1F6008A10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460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explain that full ‘radiology’ exam is best as it is 97% sensitive but that 2 point and 3 point are nearly as good and the sensitivity of the two methods are the same so it doesn’t matter really whether you want to do 2 or 3 point technique.  The red stars in the diagram represent transducer position.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1AA55-5C05-4255-9515-167D8FB116CB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088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01D89-3AD3-4CFE-B571-D1F6008A105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625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explain why it’s dangerous to attempt compression in longitudinal.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01D89-3AD3-4CFE-B571-D1F6008A105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182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01D89-3AD3-4CFE-B571-D1F6008A105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625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Medial head of gastrocnemius muscle and semimembranosus tendon. I explain the classic shape of a Baker’s and difference between simple and haemorrhagic.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1AA55-5C05-4255-9515-167D8FB116CB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049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shows non-occlusive thrombus at the SFJ.  Using term SFJ can mislead referrers and mean patients don’t get </a:t>
            </a:r>
            <a:r>
              <a:rPr lang="en-US" dirty="0" err="1"/>
              <a:t>anticoags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1AA55-5C05-4255-9515-167D8FB116CB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049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8085C-6BC7-42C7-AB0C-2AE4CD8748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42D6D2-155D-461D-8975-30F9867C7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E6785-4041-4DCD-8DE0-47B1D8F74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EDD9-EC50-453F-870C-63D40EB71F50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E81D4-BDF2-432D-A599-7F996A79B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47CDC-B82B-4F14-8C2D-DBAE4EABC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3174-898E-4E6C-8D90-07C85A088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503684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276D2-D92B-4CEC-BA30-0F772DC03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3912F3-E86D-4758-8EF3-78B38A803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2647B-E5A0-4CB3-B0FF-CAADEF67E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EDD9-EC50-453F-870C-63D40EB71F50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254D4-A27E-4211-8DC8-C76F65D73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1DC8E-C64B-459C-820B-2A8D68E01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3174-898E-4E6C-8D90-07C85A088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486333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2117AB-47DA-4B82-91DD-E230A579A4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BFD6C8-516C-4A3D-9458-9C8694AA3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527AE-89F0-4B58-81F8-CE88150C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EDD9-EC50-453F-870C-63D40EB71F50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1D53E-7772-4111-B1FD-02DCF1F9E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716CC-E490-42EF-8352-BF7E1B4C1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3174-898E-4E6C-8D90-07C85A088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228973"/>
      </p:ext>
    </p:extLst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9738AD-58FB-FB4D-BD57-E4FF24FA45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359" y="2766219"/>
            <a:ext cx="10515600" cy="1325563"/>
          </a:xfr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F520C6-1504-6744-862F-E3F3FF9A34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" r="8043" b="-142998"/>
          <a:stretch/>
        </p:blipFill>
        <p:spPr>
          <a:xfrm>
            <a:off x="457420" y="700233"/>
            <a:ext cx="11211477" cy="45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19A2A-94D0-F64E-8E80-096BC4FE34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963" y="305407"/>
            <a:ext cx="3345292" cy="2894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CC41D4-427C-694C-B906-FE0AAA68D8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446" b="23513"/>
          <a:stretch/>
        </p:blipFill>
        <p:spPr>
          <a:xfrm>
            <a:off x="1" y="5139116"/>
            <a:ext cx="1934308" cy="17188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516860-5BE9-4B44-97DF-DD31EDA96A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383101" y="1076126"/>
            <a:ext cx="1351700" cy="135170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4C900CD-7895-2849-A5E9-F07AEB488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FB3D76-E95C-734A-BDD4-10A5E36E6C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928511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79944-61E5-45B8-B087-5B0E29B66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57CD5-DF80-4FDB-A4E1-E9D04B09C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9E904-CC71-451D-8F00-8B65D0ED7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EDD9-EC50-453F-870C-63D40EB71F50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000BF-5455-4E87-BAE5-B1E15BCB2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B17B1-7B36-4DCB-BD05-9C6C32836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3174-898E-4E6C-8D90-07C85A088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453838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7C9DD-E0A9-4F1A-89CB-0B055B65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A89A6-B9D8-4025-A678-01B0356E6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45FB6-9C2F-4ED8-A32B-6A640004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EDD9-EC50-453F-870C-63D40EB71F50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ECBC9-95F6-490C-AE0C-FF4FD04B3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C2422-37AC-43D6-927D-CC103B823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3174-898E-4E6C-8D90-07C85A088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703394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A219B-308C-40F2-AB86-62980B5A1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5D25-4E99-4519-BB4A-FFB883BA7A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EF6B3-BD39-4933-8D07-CFED04690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DA2CB7-66A8-4039-BD36-3E5AFEFAC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EDD9-EC50-453F-870C-63D40EB71F50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03441-5F51-4CB0-AFC3-AF79F225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FC1773-D40B-4FD5-9C89-842E415BA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3174-898E-4E6C-8D90-07C85A088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012805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6456D-B180-4ACA-AECF-6F048C080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DE189-4157-4603-B744-6FF6E82B7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5CA65-7DEE-40C9-8789-E588B85BC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D8960-15FD-4691-A721-C142B90796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39B594-A29D-4A6B-8F62-FEECD72F8D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55DB3A-393E-4FC0-AAAF-86CA51DD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EDD9-EC50-453F-870C-63D40EB71F50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63722-C82E-4A4A-99C0-DB9E29332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4C3A6F-8116-4E13-84D6-132D79EEB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3174-898E-4E6C-8D90-07C85A088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280642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5F51F-56C1-459A-BEB9-2CAE70696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395A8-7952-4BC6-AFDF-8962B6BD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EDD9-EC50-453F-870C-63D40EB71F50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EE6ECA-5932-49B4-838D-44BEC01A5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5C8B3E-E774-41D0-A41F-8C4E20506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3174-898E-4E6C-8D90-07C85A088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930302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829EDA-0461-4390-B37D-8B36CC961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EDD9-EC50-453F-870C-63D40EB71F50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A8C69-FDF5-4527-B71B-AF6276548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9F2E8-71FF-4020-9DBF-B4AE770D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3174-898E-4E6C-8D90-07C85A088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151948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FE493-59A9-4F3A-8248-D064035F5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21178-6FC5-4FCD-930F-C5DD10958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5D238C-330A-46B2-B1F2-40F899F6D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9F013-7E35-40B1-99BF-4F65FC55C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EDD9-EC50-453F-870C-63D40EB71F50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EADF88-6B15-46EA-AD8F-35AC37A2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35C4AB-FCBB-484C-95CD-86940934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3174-898E-4E6C-8D90-07C85A088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269698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C34E8-DAC2-42E5-9C0C-3BBDE71B9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597926-860A-42C3-8648-61FE620AAB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5C5C6D-9155-472E-84A6-67363A088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5A799-B75E-4AE0-903C-796F4C9D3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EDD9-EC50-453F-870C-63D40EB71F50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3C015-E474-438C-8B44-F33B1DEB5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9F01-F63B-462D-A31F-DFAB5720E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3174-898E-4E6C-8D90-07C85A088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74476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F0A271-1274-4EA7-930B-602C61BF9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6D6F6-79D3-4D59-B4CD-6B70CBFB4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45308-5C3F-4663-8A8F-CF9D1E353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EEDD9-EC50-453F-870C-63D40EB71F50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20A70-0696-412F-AEFE-9A6301419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C8582-F259-41C5-8D78-7D0724A65A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03174-898E-4E6C-8D90-07C85A088C7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3EADC4C-B398-458D-AF4B-2D76B45974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69612" y="0"/>
            <a:ext cx="12052775" cy="10274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E56F47-35B9-40A5-9F51-59A07ADE319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5" y="230188"/>
            <a:ext cx="2880320" cy="73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7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borsha.sarker@nhs.ne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png"/><Relationship Id="rId5" Type="http://schemas.openxmlformats.org/officeDocument/2006/relationships/customXml" Target="../ink/ink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hyperlink" Target="https://www.google.co.uk/url?sa=i&amp;url=https://radiopaedia.org/cases/speech-bubble-sign&amp;psig=AOvVaw1qAxLHciQx2dwU9ehI7C35&amp;ust=1590753549086000&amp;source=images&amp;cd=vfe&amp;ved=0CAIQjRxqFwoTCIDJy_PA1ukCFQAAAAAdAAAAABAE" TargetMode="Externa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coreem.net/core/deep-venous-thrombosis-dvt/&amp;psig=AOvVaw0fSqQa-bhDOLtkYsymJTFi&amp;ust=1590227443988000&amp;source=images&amp;cd=vfe&amp;ved=0CAIQjRxqFwoTCJDBo4GZx-kCFQAAAAAdAAAAABA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ommons.wikimedia.org/wiki/File:Sobo_1909_573-574.png" TargetMode="External"/><Relationship Id="rId4" Type="http://schemas.openxmlformats.org/officeDocument/2006/relationships/hyperlink" Target="http://us.i1.yimg.com/us.yimg.com/i/edu/ref/ga/l/586.gi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452" y="1422801"/>
            <a:ext cx="4140504" cy="43719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Compression PoCUS for DVT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228A84-4EF8-8448-A0AD-E3512151FA0D}"/>
              </a:ext>
            </a:extLst>
          </p:cNvPr>
          <p:cNvSpPr txBox="1">
            <a:spLocks/>
          </p:cNvSpPr>
          <p:nvPr/>
        </p:nvSpPr>
        <p:spPr>
          <a:xfrm>
            <a:off x="5379487" y="922262"/>
            <a:ext cx="6834070" cy="505280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chemeClr val="tx2"/>
                </a:solidFill>
              </a:rPr>
              <a:t>#POCUSClubInternational</a:t>
            </a:r>
          </a:p>
          <a:p>
            <a:pPr algn="l"/>
            <a:r>
              <a:rPr lang="en-GB" sz="2800" dirty="0">
                <a:solidFill>
                  <a:schemeClr val="tx2"/>
                </a:solidFill>
              </a:rPr>
              <a:t>Sponsored by </a:t>
            </a:r>
          </a:p>
          <a:p>
            <a:pPr algn="l"/>
            <a:endParaRPr lang="en-GB" sz="2000" b="1" dirty="0">
              <a:solidFill>
                <a:schemeClr val="tx2"/>
              </a:solidFill>
            </a:endParaRPr>
          </a:p>
          <a:p>
            <a:pPr algn="l"/>
            <a:r>
              <a:rPr lang="en-US" sz="3000" b="1" dirty="0">
                <a:solidFill>
                  <a:schemeClr val="tx2"/>
                </a:solidFill>
              </a:rPr>
              <a:t>Borsha Sarker</a:t>
            </a:r>
          </a:p>
          <a:p>
            <a:pPr algn="l"/>
            <a:r>
              <a:rPr lang="en-US" sz="3000" dirty="0">
                <a:solidFill>
                  <a:schemeClr val="tx2"/>
                </a:solidFill>
              </a:rPr>
              <a:t>Clinical Specialist Sonographer </a:t>
            </a:r>
            <a:endParaRPr lang="en-GB" sz="3000" dirty="0">
              <a:solidFill>
                <a:schemeClr val="tx2"/>
              </a:solidFill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</a:rPr>
              <a:t>DCR. DMU. AVS. MHSc.</a:t>
            </a:r>
          </a:p>
          <a:p>
            <a:pPr algn="l"/>
            <a:r>
              <a:rPr lang="en-US" sz="3000" dirty="0">
                <a:solidFill>
                  <a:schemeClr val="tx2"/>
                </a:solidFill>
              </a:rPr>
              <a:t>gECHO ultrasound solutions ltd. </a:t>
            </a:r>
            <a:endParaRPr lang="en-GB" sz="3000" dirty="0">
              <a:solidFill>
                <a:schemeClr val="tx2"/>
              </a:solidFill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</a:rPr>
              <a:t>NIHR Leeds Biomedical Research Centre</a:t>
            </a:r>
          </a:p>
          <a:p>
            <a:pPr algn="l"/>
            <a:endParaRPr lang="en-GB" sz="3000" dirty="0">
              <a:solidFill>
                <a:schemeClr val="tx2"/>
              </a:solidFill>
            </a:endParaRPr>
          </a:p>
          <a:p>
            <a:pPr algn="l"/>
            <a:r>
              <a:rPr lang="en-GB" sz="3000" dirty="0" err="1">
                <a:solidFill>
                  <a:schemeClr val="tx2"/>
                </a:solidFill>
              </a:rPr>
              <a:t>borsha@squeeakybird</a:t>
            </a:r>
            <a:endParaRPr lang="en-GB" sz="3000" dirty="0">
              <a:solidFill>
                <a:schemeClr val="tx2"/>
              </a:solidFill>
            </a:endParaRPr>
          </a:p>
          <a:p>
            <a:pPr algn="l"/>
            <a:r>
              <a:rPr lang="en-GB" sz="3000" dirty="0">
                <a:solidFill>
                  <a:schemeClr val="tx2"/>
                </a:solidFill>
                <a:hlinkClick r:id="rId2"/>
              </a:rPr>
              <a:t>borsha.sarker@nhs.net</a:t>
            </a:r>
            <a:r>
              <a:rPr lang="en-GB" sz="32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09062E-D35E-1F14-A011-0D25873BC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621" y="1151588"/>
            <a:ext cx="3246617" cy="72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4134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0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7C8CF0-A8CA-B24A-A011-1F98F691B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5" r="333"/>
          <a:stretch/>
        </p:blipFill>
        <p:spPr>
          <a:xfrm>
            <a:off x="643467" y="838710"/>
            <a:ext cx="10905066" cy="51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76330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F93E0B60-0204-4F9C-8CD5-C9BD373E1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56CDC1-9FC5-54FC-08F0-2FC1C57BB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7961" y="4797462"/>
            <a:ext cx="4820134" cy="163563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GB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Effective Compression </a:t>
            </a:r>
            <a:br>
              <a:rPr lang="en-GB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GB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 the Deep Posterior Compartment </a:t>
            </a:r>
            <a:endParaRPr lang="en-US" sz="40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B4759EA-0754-DEAB-1ACC-5BBCCB2F87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89" r="7306" b="3"/>
          <a:stretch/>
        </p:blipFill>
        <p:spPr>
          <a:xfrm>
            <a:off x="28009" y="1258571"/>
            <a:ext cx="5023892" cy="5573919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3BFA0782-E4B3-4AE1-904C-10681376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67B6173-F03D-4643-AF45-C8A3A034C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9C5B76B-07C5-4AF3-B407-C1FC95B6C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2C44622-9766-4F88-A9B0-A71B34E4F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51" name="Freeform: Shape 50">
              <a:extLst>
                <a:ext uri="{FF2B5EF4-FFF2-40B4-BE49-F238E27FC236}">
                  <a16:creationId xmlns:a16="http://schemas.microsoft.com/office/drawing/2014/main" id="{76DA3EB3-67D4-47DC-A531-F4B0EB029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E8C909-73C5-11BC-FBAE-CE4ED6B553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11317" r="3" b="12998"/>
          <a:stretch/>
        </p:blipFill>
        <p:spPr>
          <a:xfrm>
            <a:off x="5970866" y="33151"/>
            <a:ext cx="5117016" cy="3669635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2482B707-DAC7-4D8A-BA19-3771A51A6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CB3F052-1839-4D87-A112-D7EF77884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160BCB-9856-41AA-A8B4-C000F9D31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6BE7FD8-DDBE-4757-AEA0-50DEA9A49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57" name="Freeform: Shape 56">
              <a:extLst>
                <a:ext uri="{FF2B5EF4-FFF2-40B4-BE49-F238E27FC236}">
                  <a16:creationId xmlns:a16="http://schemas.microsoft.com/office/drawing/2014/main" id="{E9FC4450-C88E-4D5D-99DD-0A34BCFC9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6CBB672-9A9B-CF1C-FADF-239022E97C5B}"/>
                  </a:ext>
                </a:extLst>
              </p14:cNvPr>
              <p14:cNvContentPartPr/>
              <p14:nvPr/>
            </p14:nvContentPartPr>
            <p14:xfrm>
              <a:off x="2162541" y="4267881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6CBB672-9A9B-CF1C-FADF-239022E97C5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53541" y="4258881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9" name="Oval 38">
            <a:extLst>
              <a:ext uri="{FF2B5EF4-FFF2-40B4-BE49-F238E27FC236}">
                <a16:creationId xmlns:a16="http://schemas.microsoft.com/office/drawing/2014/main" id="{6FBDF759-DB66-74A3-479A-1947D78526C4}"/>
              </a:ext>
            </a:extLst>
          </p:cNvPr>
          <p:cNvSpPr/>
          <p:nvPr/>
        </p:nvSpPr>
        <p:spPr>
          <a:xfrm flipH="1">
            <a:off x="2062728" y="4373978"/>
            <a:ext cx="199625" cy="1996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850DFC7-084B-4609-4D6F-D9FC2EED6DFF}"/>
              </a:ext>
            </a:extLst>
          </p:cNvPr>
          <p:cNvSpPr/>
          <p:nvPr/>
        </p:nvSpPr>
        <p:spPr>
          <a:xfrm flipH="1">
            <a:off x="1959765" y="4780326"/>
            <a:ext cx="199625" cy="1996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2D43700-F469-A53B-7FD7-12CB98DF76F6}"/>
              </a:ext>
            </a:extLst>
          </p:cNvPr>
          <p:cNvSpPr/>
          <p:nvPr/>
        </p:nvSpPr>
        <p:spPr>
          <a:xfrm flipH="1">
            <a:off x="2041030" y="4580701"/>
            <a:ext cx="199625" cy="1996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DD35009-E32B-5A19-F1E1-63E8285FF5DF}"/>
              </a:ext>
            </a:extLst>
          </p:cNvPr>
          <p:cNvSpPr/>
          <p:nvPr/>
        </p:nvSpPr>
        <p:spPr>
          <a:xfrm flipH="1">
            <a:off x="160235" y="3011688"/>
            <a:ext cx="199625" cy="1996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BD4741B-B791-2F26-FC95-7D8AB8D5E5FE}"/>
              </a:ext>
            </a:extLst>
          </p:cNvPr>
          <p:cNvSpPr/>
          <p:nvPr/>
        </p:nvSpPr>
        <p:spPr>
          <a:xfrm flipH="1">
            <a:off x="2017856" y="3613679"/>
            <a:ext cx="199625" cy="1996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8C156FE-39D7-B606-1082-3B3F0BB85CBE}"/>
              </a:ext>
            </a:extLst>
          </p:cNvPr>
          <p:cNvSpPr/>
          <p:nvPr/>
        </p:nvSpPr>
        <p:spPr>
          <a:xfrm flipH="1">
            <a:off x="2020073" y="3301812"/>
            <a:ext cx="199625" cy="1996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C6F83CA-0ED8-9AEE-A48F-FF91512E9478}"/>
              </a:ext>
            </a:extLst>
          </p:cNvPr>
          <p:cNvSpPr/>
          <p:nvPr/>
        </p:nvSpPr>
        <p:spPr>
          <a:xfrm flipH="1">
            <a:off x="2155901" y="3450059"/>
            <a:ext cx="199625" cy="1996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2DC6394-2883-698F-D762-3BA5BC819B51}"/>
              </a:ext>
            </a:extLst>
          </p:cNvPr>
          <p:cNvSpPr/>
          <p:nvPr/>
        </p:nvSpPr>
        <p:spPr>
          <a:xfrm flipH="1">
            <a:off x="345649" y="2905125"/>
            <a:ext cx="163311" cy="163311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C842636-A266-321C-BBFD-53BDCEB1D146}"/>
              </a:ext>
            </a:extLst>
          </p:cNvPr>
          <p:cNvSpPr/>
          <p:nvPr/>
        </p:nvSpPr>
        <p:spPr>
          <a:xfrm flipH="1">
            <a:off x="1901865" y="3437939"/>
            <a:ext cx="163311" cy="163311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406C5E4-76BB-5162-A328-CD1C6033E263}"/>
              </a:ext>
            </a:extLst>
          </p:cNvPr>
          <p:cNvSpPr txBox="1"/>
          <p:nvPr/>
        </p:nvSpPr>
        <p:spPr>
          <a:xfrm>
            <a:off x="595979" y="1284079"/>
            <a:ext cx="130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/>
              <a:t>FDL</a:t>
            </a:r>
            <a:endParaRPr lang="en-US" sz="2400" b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EA2481A-555F-18F1-C0FD-FBC236008CBC}"/>
              </a:ext>
            </a:extLst>
          </p:cNvPr>
          <p:cNvSpPr txBox="1"/>
          <p:nvPr/>
        </p:nvSpPr>
        <p:spPr>
          <a:xfrm>
            <a:off x="2372407" y="1283970"/>
            <a:ext cx="130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/>
              <a:t>FHL</a:t>
            </a:r>
            <a:endParaRPr lang="en-US" sz="2400" b="1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6958C7E-320C-6A7A-5D88-B37FE28FD01A}"/>
              </a:ext>
            </a:extLst>
          </p:cNvPr>
          <p:cNvSpPr txBox="1"/>
          <p:nvPr/>
        </p:nvSpPr>
        <p:spPr>
          <a:xfrm>
            <a:off x="160235" y="1497173"/>
            <a:ext cx="130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/>
              <a:t>TP</a:t>
            </a:r>
            <a:endParaRPr lang="en-US" sz="2400" b="1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B7D98F6-A42E-8736-67EF-722D37E0DBA5}"/>
              </a:ext>
            </a:extLst>
          </p:cNvPr>
          <p:cNvSpPr txBox="1"/>
          <p:nvPr/>
        </p:nvSpPr>
        <p:spPr>
          <a:xfrm>
            <a:off x="4688053" y="4986865"/>
            <a:ext cx="130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/>
              <a:t>Soleus</a:t>
            </a:r>
            <a:endParaRPr lang="en-US" sz="2400" b="1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50DB53F-01E9-5F46-2DD8-03A25B55EA2C}"/>
              </a:ext>
            </a:extLst>
          </p:cNvPr>
          <p:cNvSpPr txBox="1"/>
          <p:nvPr/>
        </p:nvSpPr>
        <p:spPr>
          <a:xfrm>
            <a:off x="4645312" y="4286436"/>
            <a:ext cx="130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/>
              <a:t>Gastr</a:t>
            </a:r>
            <a:endParaRPr lang="en-US" sz="2400" b="1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3EF6942-7842-96FD-A14E-3AF1D2ED82BD}"/>
              </a:ext>
            </a:extLst>
          </p:cNvPr>
          <p:cNvSpPr txBox="1"/>
          <p:nvPr/>
        </p:nvSpPr>
        <p:spPr>
          <a:xfrm>
            <a:off x="3651238" y="1846640"/>
            <a:ext cx="870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/>
              <a:t>Gastr</a:t>
            </a:r>
            <a:r>
              <a:rPr lang="en-GB" sz="2400" b="1" dirty="0"/>
              <a:t> </a:t>
            </a:r>
            <a:endParaRPr lang="en-US" sz="2400" b="1" dirty="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7D2A37FC-AD23-8904-178D-AA1E5C3FB3AF}"/>
              </a:ext>
            </a:extLst>
          </p:cNvPr>
          <p:cNvSpPr/>
          <p:nvPr/>
        </p:nvSpPr>
        <p:spPr>
          <a:xfrm flipH="1">
            <a:off x="4619758" y="3283600"/>
            <a:ext cx="199625" cy="1996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79C6488-8C8C-8C76-71BE-FE3C47AC393B}"/>
              </a:ext>
            </a:extLst>
          </p:cNvPr>
          <p:cNvSpPr txBox="1"/>
          <p:nvPr/>
        </p:nvSpPr>
        <p:spPr>
          <a:xfrm>
            <a:off x="4993897" y="-23430"/>
            <a:ext cx="272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/>
              <a:t>Deep Post Compartment</a:t>
            </a:r>
            <a:endParaRPr lang="en-US" sz="2400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2D9056F-0002-EA7E-B056-0EA76FBFCE81}"/>
              </a:ext>
            </a:extLst>
          </p:cNvPr>
          <p:cNvSpPr txBox="1"/>
          <p:nvPr/>
        </p:nvSpPr>
        <p:spPr>
          <a:xfrm>
            <a:off x="9498028" y="2806804"/>
            <a:ext cx="130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/>
              <a:t>Fibula</a:t>
            </a:r>
            <a:endParaRPr lang="en-US" sz="2400" b="1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39D6B5A-108B-1869-CCE6-94F472DF1EB2}"/>
              </a:ext>
            </a:extLst>
          </p:cNvPr>
          <p:cNvSpPr txBox="1"/>
          <p:nvPr/>
        </p:nvSpPr>
        <p:spPr>
          <a:xfrm>
            <a:off x="5535096" y="1143802"/>
            <a:ext cx="130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/>
              <a:t>Tibia</a:t>
            </a:r>
            <a:endParaRPr lang="en-US" sz="2400" b="1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0D2E734-1B7D-FBE6-57E3-5495379A7D24}"/>
              </a:ext>
            </a:extLst>
          </p:cNvPr>
          <p:cNvSpPr txBox="1"/>
          <p:nvPr/>
        </p:nvSpPr>
        <p:spPr>
          <a:xfrm>
            <a:off x="9026099" y="1189968"/>
            <a:ext cx="272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/>
              <a:t>Superficial Posterior Compartment</a:t>
            </a:r>
            <a:endParaRPr lang="en-US" sz="2400" dirty="0"/>
          </a:p>
        </p:txBody>
      </p:sp>
      <p:sp>
        <p:nvSpPr>
          <p:cNvPr id="98" name="Trapezium 97">
            <a:extLst>
              <a:ext uri="{FF2B5EF4-FFF2-40B4-BE49-F238E27FC236}">
                <a16:creationId xmlns:a16="http://schemas.microsoft.com/office/drawing/2014/main" id="{2A57ED76-1AB7-1E5C-46D6-2C59BFB08F59}"/>
              </a:ext>
            </a:extLst>
          </p:cNvPr>
          <p:cNvSpPr/>
          <p:nvPr/>
        </p:nvSpPr>
        <p:spPr>
          <a:xfrm>
            <a:off x="415907" y="128677"/>
            <a:ext cx="2592784" cy="1206426"/>
          </a:xfrm>
          <a:prstGeom prst="trapezoi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02D9345-8D1C-A894-59BC-E5B8EB4AC6FA}"/>
              </a:ext>
            </a:extLst>
          </p:cNvPr>
          <p:cNvSpPr txBox="1"/>
          <p:nvPr/>
        </p:nvSpPr>
        <p:spPr>
          <a:xfrm>
            <a:off x="886549" y="161650"/>
            <a:ext cx="2045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/>
              <a:t>Transducer 1 </a:t>
            </a:r>
            <a:endParaRPr lang="en-US" sz="2400" dirty="0"/>
          </a:p>
        </p:txBody>
      </p:sp>
      <p:sp>
        <p:nvSpPr>
          <p:cNvPr id="102" name="Arrow: Up 101">
            <a:extLst>
              <a:ext uri="{FF2B5EF4-FFF2-40B4-BE49-F238E27FC236}">
                <a16:creationId xmlns:a16="http://schemas.microsoft.com/office/drawing/2014/main" id="{0BB54B92-FA1C-52F9-0C1D-6D9A44628A43}"/>
              </a:ext>
            </a:extLst>
          </p:cNvPr>
          <p:cNvSpPr/>
          <p:nvPr/>
        </p:nvSpPr>
        <p:spPr>
          <a:xfrm rot="10800000">
            <a:off x="1159455" y="566434"/>
            <a:ext cx="1105687" cy="786207"/>
          </a:xfrm>
          <a:prstGeom prst="upArrow">
            <a:avLst>
              <a:gd name="adj1" fmla="val 56741"/>
              <a:gd name="adj2" fmla="val 741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5A8B850C-8EA8-25CE-BA69-EBD424E84123}"/>
              </a:ext>
            </a:extLst>
          </p:cNvPr>
          <p:cNvSpPr/>
          <p:nvPr/>
        </p:nvSpPr>
        <p:spPr>
          <a:xfrm flipH="1">
            <a:off x="3445949" y="2280764"/>
            <a:ext cx="199625" cy="1996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717FA439-C53B-2614-034A-3738FA2A1A16}"/>
              </a:ext>
            </a:extLst>
          </p:cNvPr>
          <p:cNvSpPr/>
          <p:nvPr/>
        </p:nvSpPr>
        <p:spPr>
          <a:xfrm flipH="1">
            <a:off x="3598349" y="2433164"/>
            <a:ext cx="199625" cy="1996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F94520FF-09A0-A744-66FC-BAEFD214CF4D}"/>
              </a:ext>
            </a:extLst>
          </p:cNvPr>
          <p:cNvSpPr/>
          <p:nvPr/>
        </p:nvSpPr>
        <p:spPr>
          <a:xfrm flipH="1">
            <a:off x="3750749" y="2585564"/>
            <a:ext cx="199625" cy="1996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5AED098F-5461-F55A-6764-5BCCE52AA419}"/>
              </a:ext>
            </a:extLst>
          </p:cNvPr>
          <p:cNvSpPr/>
          <p:nvPr/>
        </p:nvSpPr>
        <p:spPr>
          <a:xfrm flipH="1">
            <a:off x="4373648" y="4345647"/>
            <a:ext cx="199625" cy="1996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53FBBF5-9D93-6B59-D0A3-65CFECF7BE36}"/>
              </a:ext>
            </a:extLst>
          </p:cNvPr>
          <p:cNvSpPr/>
          <p:nvPr/>
        </p:nvSpPr>
        <p:spPr>
          <a:xfrm flipH="1">
            <a:off x="4351950" y="4548476"/>
            <a:ext cx="199625" cy="1996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BB31287B-D82E-34AB-855E-1568EF70BB73}"/>
              </a:ext>
            </a:extLst>
          </p:cNvPr>
          <p:cNvSpPr/>
          <p:nvPr/>
        </p:nvSpPr>
        <p:spPr>
          <a:xfrm flipH="1">
            <a:off x="4329252" y="4138286"/>
            <a:ext cx="199625" cy="1996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351C5F2-3683-4DF2-7BAA-CB0F0EE57EBB}"/>
              </a:ext>
            </a:extLst>
          </p:cNvPr>
          <p:cNvSpPr/>
          <p:nvPr/>
        </p:nvSpPr>
        <p:spPr>
          <a:xfrm flipH="1">
            <a:off x="938860" y="4666445"/>
            <a:ext cx="163311" cy="163311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DEF8A74A-D441-8C70-39EB-0D461434E0F0}"/>
              </a:ext>
            </a:extLst>
          </p:cNvPr>
          <p:cNvSpPr/>
          <p:nvPr/>
        </p:nvSpPr>
        <p:spPr>
          <a:xfrm flipH="1">
            <a:off x="4447221" y="3376891"/>
            <a:ext cx="163311" cy="163311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B441DA86-E1BC-2BDC-7F2F-6D36C9AA5EBC}"/>
              </a:ext>
            </a:extLst>
          </p:cNvPr>
          <p:cNvSpPr/>
          <p:nvPr/>
        </p:nvSpPr>
        <p:spPr>
          <a:xfrm flipH="1">
            <a:off x="959830" y="4430425"/>
            <a:ext cx="199625" cy="1996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C9E7B76-2F23-C3C3-49B9-0CD9B7EBCA9D}"/>
              </a:ext>
            </a:extLst>
          </p:cNvPr>
          <p:cNvSpPr/>
          <p:nvPr/>
        </p:nvSpPr>
        <p:spPr>
          <a:xfrm flipH="1">
            <a:off x="1190898" y="4729943"/>
            <a:ext cx="199625" cy="1996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DCF46881-2E07-4AAC-F1BC-EB691161B8BB}"/>
              </a:ext>
            </a:extLst>
          </p:cNvPr>
          <p:cNvSpPr/>
          <p:nvPr/>
        </p:nvSpPr>
        <p:spPr>
          <a:xfrm flipH="1">
            <a:off x="1112230" y="4582825"/>
            <a:ext cx="199625" cy="199625"/>
          </a:xfrm>
          <a:prstGeom prst="ellipse">
            <a:avLst/>
          </a:prstGeom>
          <a:solidFill>
            <a:srgbClr val="FF717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rapezium 125">
            <a:extLst>
              <a:ext uri="{FF2B5EF4-FFF2-40B4-BE49-F238E27FC236}">
                <a16:creationId xmlns:a16="http://schemas.microsoft.com/office/drawing/2014/main" id="{FBA86D10-063D-235A-A6B1-B8EF4072DD72}"/>
              </a:ext>
            </a:extLst>
          </p:cNvPr>
          <p:cNvSpPr/>
          <p:nvPr/>
        </p:nvSpPr>
        <p:spPr>
          <a:xfrm rot="4414026">
            <a:off x="4375563" y="2551941"/>
            <a:ext cx="1988405" cy="1274709"/>
          </a:xfrm>
          <a:prstGeom prst="trapezoi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Arrow: Up 127">
            <a:extLst>
              <a:ext uri="{FF2B5EF4-FFF2-40B4-BE49-F238E27FC236}">
                <a16:creationId xmlns:a16="http://schemas.microsoft.com/office/drawing/2014/main" id="{D666B112-F678-35F3-14FD-D274678D85FB}"/>
              </a:ext>
            </a:extLst>
          </p:cNvPr>
          <p:cNvSpPr/>
          <p:nvPr/>
        </p:nvSpPr>
        <p:spPr>
          <a:xfrm rot="15197166">
            <a:off x="4624133" y="2850381"/>
            <a:ext cx="1105687" cy="786207"/>
          </a:xfrm>
          <a:prstGeom prst="upArrow">
            <a:avLst>
              <a:gd name="adj1" fmla="val 56741"/>
              <a:gd name="adj2" fmla="val 741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D3909ED-7A58-A011-AFC8-B0F2EEFD37E6}"/>
              </a:ext>
            </a:extLst>
          </p:cNvPr>
          <p:cNvSpPr txBox="1"/>
          <p:nvPr/>
        </p:nvSpPr>
        <p:spPr>
          <a:xfrm rot="4345261">
            <a:off x="5303391" y="2910403"/>
            <a:ext cx="873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/>
              <a:t>Tx 2</a:t>
            </a:r>
            <a:endParaRPr lang="en-US" sz="2400" b="1" dirty="0"/>
          </a:p>
        </p:txBody>
      </p:sp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7721481-2A98-F241-876B-B61DD1F36C23}"/>
              </a:ext>
            </a:extLst>
          </p:cNvPr>
          <p:cNvSpPr txBox="1">
            <a:spLocks/>
          </p:cNvSpPr>
          <p:nvPr/>
        </p:nvSpPr>
        <p:spPr>
          <a:xfrm>
            <a:off x="502510" y="4856801"/>
            <a:ext cx="10908792" cy="1519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Alternative Causes of Calf Swelling </a:t>
            </a:r>
            <a:endParaRPr lang="en-GB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>
              <a:spcAft>
                <a:spcPts val="600"/>
              </a:spcAft>
            </a:pP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– </a:t>
            </a:r>
            <a:r>
              <a:rPr lang="en-US" sz="36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FIRST think calf DVT 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6F48D0-254F-D341-8BE6-E98B04917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0" r="1" b="1"/>
          <a:stretch/>
        </p:blipFill>
        <p:spPr>
          <a:xfrm>
            <a:off x="6" y="-11"/>
            <a:ext cx="6095994" cy="4702012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0C7FB3-A4F7-FD47-A5D0-FAD005D0DC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48" r="1936" b="1"/>
          <a:stretch/>
        </p:blipFill>
        <p:spPr>
          <a:xfrm>
            <a:off x="5956906" y="12"/>
            <a:ext cx="6235090" cy="4702012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25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84739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4103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Alternative Causes of Calf Swelling  </a:t>
            </a:r>
          </a:p>
        </p:txBody>
      </p:sp>
      <p:sp>
        <p:nvSpPr>
          <p:cNvPr id="4106" name="Rectangle: Rounded Corners 4105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/>
          </p:cNvSpPr>
          <p:nvPr/>
        </p:nvSpPr>
        <p:spPr>
          <a:xfrm>
            <a:off x="1113580" y="1797888"/>
            <a:ext cx="6373167" cy="1345226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740664">
              <a:spcAft>
                <a:spcPts val="600"/>
              </a:spcAft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Baker’s cyst +/- haemorrhage</a:t>
            </a:r>
          </a:p>
          <a:p>
            <a:pPr defTabSz="740664">
              <a:spcAft>
                <a:spcPts val="600"/>
              </a:spcAft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MSK injuries / Popliteal artery aneurysm</a:t>
            </a:r>
          </a:p>
          <a:p>
            <a:pPr defTabSz="740664">
              <a:spcAft>
                <a:spcPts val="600"/>
              </a:spcAft>
            </a:pPr>
            <a:r>
              <a:rPr lang="en-GB" sz="2400" dirty="0"/>
              <a:t>Muscular vein DVT / muscle tears</a:t>
            </a:r>
            <a:endParaRPr lang="en-GB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GB" sz="2400" dirty="0"/>
          </a:p>
        </p:txBody>
      </p:sp>
      <p:pic>
        <p:nvPicPr>
          <p:cNvPr id="4098" name="Picture 2" descr="F:\EHN pics\bakers cyst maemorrhagi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8" t="14866" r="27701" b="24751"/>
          <a:stretch/>
        </p:blipFill>
        <p:spPr bwMode="auto">
          <a:xfrm>
            <a:off x="8519024" y="3266626"/>
            <a:ext cx="2453382" cy="288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EHN pics\bakers cys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3" t="15479" r="25747" b="6666"/>
          <a:stretch/>
        </p:blipFill>
        <p:spPr bwMode="auto">
          <a:xfrm>
            <a:off x="5968715" y="3266626"/>
            <a:ext cx="2470957" cy="288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peech bubble sign | Radiology Case | Radiopaedia.or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777" y="1911763"/>
            <a:ext cx="1770763" cy="134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667182" y="1800911"/>
            <a:ext cx="914891" cy="1532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0664">
              <a:spcAft>
                <a:spcPts val="600"/>
              </a:spcAft>
            </a:pPr>
            <a:r>
              <a:rPr lang="en-GB" sz="194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Baker’s cyst</a:t>
            </a:r>
            <a:endParaRPr lang="en-GB" sz="240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20CACD-E807-2F4E-BC4F-212DA7C7E3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593" y="3266627"/>
            <a:ext cx="4597499" cy="288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01797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402" y="122189"/>
            <a:ext cx="4110622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Pitfalls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4BF412-9BA8-F84A-B8D9-70A8794809FB}"/>
              </a:ext>
            </a:extLst>
          </p:cNvPr>
          <p:cNvSpPr txBox="1"/>
          <p:nvPr/>
        </p:nvSpPr>
        <p:spPr>
          <a:xfrm>
            <a:off x="443905" y="4021805"/>
            <a:ext cx="42581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sp>
        <p:nvSpPr>
          <p:cNvPr id="3" name="Content Placeholder 2"/>
          <p:cNvSpPr>
            <a:spLocks/>
          </p:cNvSpPr>
          <p:nvPr/>
        </p:nvSpPr>
        <p:spPr>
          <a:xfrm>
            <a:off x="591402" y="1360885"/>
            <a:ext cx="5713727" cy="4989115"/>
          </a:xfrm>
          <a:prstGeom prst="rect">
            <a:avLst/>
          </a:prstGeom>
        </p:spPr>
        <p:txBody>
          <a:bodyPr>
            <a:noAutofit/>
          </a:bodyPr>
          <a:lstStyle/>
          <a:p>
            <a:pPr marL="188595" indent="-188595" defTabSz="50292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H/O previous thrombosis</a:t>
            </a:r>
          </a:p>
          <a:p>
            <a:pPr marL="188595" indent="-188595" defTabSz="50292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H/O SFJ ligation (landmarks)</a:t>
            </a:r>
          </a:p>
          <a:p>
            <a:pPr marL="188595" indent="-188595" defTabSz="50292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Abdominal pathology ?</a:t>
            </a:r>
          </a:p>
          <a:p>
            <a:pPr marL="188595" indent="-188595" defTabSz="50292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Already a Pulmonary Embolus ?</a:t>
            </a:r>
            <a:endParaRPr lang="en-GB" sz="2800" dirty="0"/>
          </a:p>
          <a:p>
            <a:pPr marL="188595" indent="-188595" defTabSz="50292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Oedema / Cellulitis</a:t>
            </a:r>
          </a:p>
          <a:p>
            <a:pPr marL="188595" indent="-188595" defTabSz="50292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Isolated thrombus</a:t>
            </a:r>
          </a:p>
          <a:p>
            <a:pPr marL="188595" indent="-188595" defTabSz="50292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Vein duplications</a:t>
            </a:r>
          </a:p>
          <a:p>
            <a:pPr marL="188595" indent="-188595" defTabSz="50292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Confusing Terminology - avoid ‘SFV’  instead use FEMORAL vein</a:t>
            </a:r>
          </a:p>
          <a:p>
            <a:pPr marL="188595" indent="-188595" defTabSz="50292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502920">
              <a:lnSpc>
                <a:spcPct val="90000"/>
              </a:lnSpc>
              <a:spcAft>
                <a:spcPts val="600"/>
              </a:spcAft>
            </a:pPr>
            <a:r>
              <a:rPr lang="en-GB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IVDU – beware pelvic thrombus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GB" sz="2800" dirty="0"/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 flipV="1">
            <a:off x="11083581" y="3573329"/>
            <a:ext cx="517017" cy="533694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BE50049-0E2B-094B-A2DE-06E14013A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927" y="1453028"/>
            <a:ext cx="5146423" cy="436416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22A6BD7-7883-254C-BBEB-AF4BCF52680A}"/>
              </a:ext>
            </a:extLst>
          </p:cNvPr>
          <p:cNvSpPr txBox="1">
            <a:spLocks/>
          </p:cNvSpPr>
          <p:nvPr/>
        </p:nvSpPr>
        <p:spPr>
          <a:xfrm>
            <a:off x="838200" y="5382381"/>
            <a:ext cx="3213705" cy="688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8595" indent="-188595" defTabSz="502920">
              <a:spcBef>
                <a:spcPts val="550"/>
              </a:spcBef>
            </a:pPr>
            <a:endParaRPr lang="en-GB" sz="132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88595" indent="-188595" defTabSz="502920">
              <a:spcBef>
                <a:spcPts val="550"/>
              </a:spcBef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0005407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27FC1D-ECAC-7546-B487-4E41FCF8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3" b="1042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574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301174-5FE6-764A-B122-5F8621444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72" b="10328"/>
          <a:stretch/>
        </p:blipFill>
        <p:spPr>
          <a:xfrm>
            <a:off x="-3049" y="0"/>
            <a:ext cx="12191999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3EB0BE-355C-6D41-87E0-4FFA80BE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541" y="1652903"/>
            <a:ext cx="10407426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  <a:latin typeface="+mj-lt"/>
                <a:cs typeface="+mj-cs"/>
              </a:rPr>
              <a:t>Thank you for listening </a:t>
            </a:r>
            <a:r>
              <a:rPr lang="en-US" sz="5200" dirty="0">
                <a:solidFill>
                  <a:srgbClr val="FFFFFF"/>
                </a:solidFill>
                <a:latin typeface="+mj-lt"/>
                <a:cs typeface="+mj-cs"/>
                <a:sym typeface="Wingdings" pitchFamily="2" charset="2"/>
              </a:rPr>
              <a:t></a:t>
            </a:r>
            <a:br>
              <a:rPr lang="en-GB" sz="5200" dirty="0">
                <a:solidFill>
                  <a:srgbClr val="FFFFFF"/>
                </a:solidFill>
                <a:latin typeface="+mj-lt"/>
                <a:cs typeface="+mj-cs"/>
                <a:sym typeface="Wingdings" pitchFamily="2" charset="2"/>
              </a:rPr>
            </a:br>
            <a:r>
              <a:rPr lang="en-GB" sz="2400" dirty="0">
                <a:solidFill>
                  <a:srgbClr val="FFFFFF"/>
                </a:solidFill>
                <a:latin typeface="+mj-lt"/>
                <a:cs typeface="+mj-cs"/>
                <a:sym typeface="Wingdings" pitchFamily="2" charset="2"/>
              </a:rPr>
              <a:t>Thanks for additional images from Hazel Edwards and Simon Richards</a:t>
            </a:r>
            <a:br>
              <a:rPr lang="en-GB" sz="2400" dirty="0">
                <a:solidFill>
                  <a:srgbClr val="FFFFFF"/>
                </a:solidFill>
                <a:latin typeface="+mj-lt"/>
                <a:cs typeface="+mj-cs"/>
                <a:sym typeface="Wingdings" pitchFamily="2" charset="2"/>
              </a:rPr>
            </a:br>
            <a:br>
              <a:rPr lang="en-GB" sz="5200" dirty="0">
                <a:solidFill>
                  <a:srgbClr val="FFFFFF"/>
                </a:solidFill>
                <a:latin typeface="+mj-lt"/>
                <a:cs typeface="+mj-cs"/>
                <a:sym typeface="Wingdings" pitchFamily="2" charset="2"/>
              </a:rPr>
            </a:br>
            <a:r>
              <a:rPr lang="en-GB" sz="5200" dirty="0">
                <a:solidFill>
                  <a:srgbClr val="FFFFFF"/>
                </a:solidFill>
                <a:latin typeface="+mj-lt"/>
                <a:cs typeface="+mj-cs"/>
                <a:sym typeface="Wingdings" pitchFamily="2" charset="2"/>
              </a:rPr>
              <a:t>Thank you to Rick Miles</a:t>
            </a:r>
            <a:endParaRPr lang="en-US" sz="5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028D14-8609-4F2D-7141-9163CF114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339" y="5193897"/>
            <a:ext cx="4981829" cy="1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4062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7" name="Rectangle 3086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297" y="461639"/>
            <a:ext cx="5473096" cy="129695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Which ultrasound technique?</a:t>
            </a:r>
          </a:p>
        </p:txBody>
      </p:sp>
      <p:sp>
        <p:nvSpPr>
          <p:cNvPr id="3" name="Content Placeholder 2"/>
          <p:cNvSpPr>
            <a:spLocks/>
          </p:cNvSpPr>
          <p:nvPr/>
        </p:nvSpPr>
        <p:spPr>
          <a:xfrm>
            <a:off x="1412661" y="2125688"/>
            <a:ext cx="4514005" cy="424712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722376">
              <a:spcAft>
                <a:spcPts val="600"/>
              </a:spcAft>
            </a:pPr>
            <a:endParaRPr lang="en-GB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722376">
              <a:spcAft>
                <a:spcPts val="600"/>
              </a:spcAft>
            </a:pPr>
            <a:r>
              <a:rPr lang="en-GB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point compression</a:t>
            </a:r>
          </a:p>
          <a:p>
            <a:pPr defTabSz="722376">
              <a:spcAft>
                <a:spcPts val="600"/>
              </a:spcAft>
            </a:pPr>
            <a:r>
              <a:rPr lang="en-GB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point compression</a:t>
            </a:r>
          </a:p>
          <a:p>
            <a:pPr defTabSz="722376">
              <a:spcAft>
                <a:spcPts val="600"/>
              </a:spcAft>
            </a:pPr>
            <a:endParaRPr lang="en-GB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722376">
              <a:spcAft>
                <a:spcPts val="600"/>
              </a:spcAft>
            </a:pPr>
            <a:r>
              <a:rPr lang="en-GB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 point compression</a:t>
            </a:r>
          </a:p>
          <a:p>
            <a:pPr defTabSz="722376">
              <a:spcAft>
                <a:spcPts val="600"/>
              </a:spcAft>
            </a:pPr>
            <a:endParaRPr lang="en-GB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722376">
              <a:spcAft>
                <a:spcPts val="600"/>
              </a:spcAft>
            </a:pPr>
            <a:r>
              <a:rPr lang="en-GB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Full leg using Doppler and compression?</a:t>
            </a:r>
            <a:endParaRPr lang="en-GB" sz="2800" dirty="0"/>
          </a:p>
        </p:txBody>
      </p:sp>
      <p:sp>
        <p:nvSpPr>
          <p:cNvPr id="5" name="Right Brace 4"/>
          <p:cNvSpPr/>
          <p:nvPr/>
        </p:nvSpPr>
        <p:spPr>
          <a:xfrm>
            <a:off x="4571061" y="2476418"/>
            <a:ext cx="458249" cy="129695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Deep Venous Thrombosis (DVT) – Core EM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4" t="7231" r="10154" b="12519"/>
          <a:stretch/>
        </p:blipFill>
        <p:spPr bwMode="auto">
          <a:xfrm>
            <a:off x="7162692" y="306387"/>
            <a:ext cx="4147915" cy="653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5-Point Star 7"/>
          <p:cNvSpPr/>
          <p:nvPr/>
        </p:nvSpPr>
        <p:spPr>
          <a:xfrm>
            <a:off x="8295818" y="352013"/>
            <a:ext cx="189508" cy="15525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5-Point Star 9"/>
          <p:cNvSpPr/>
          <p:nvPr/>
        </p:nvSpPr>
        <p:spPr>
          <a:xfrm>
            <a:off x="8034336" y="3951766"/>
            <a:ext cx="189508" cy="1614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5-Point Star 10"/>
          <p:cNvSpPr/>
          <p:nvPr/>
        </p:nvSpPr>
        <p:spPr>
          <a:xfrm>
            <a:off x="8057454" y="2054473"/>
            <a:ext cx="515046" cy="421945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5-Point Star 9">
            <a:extLst>
              <a:ext uri="{FF2B5EF4-FFF2-40B4-BE49-F238E27FC236}">
                <a16:creationId xmlns:a16="http://schemas.microsoft.com/office/drawing/2014/main" id="{49C14AA7-BEC9-378F-A7B9-377D75955692}"/>
              </a:ext>
            </a:extLst>
          </p:cNvPr>
          <p:cNvSpPr/>
          <p:nvPr/>
        </p:nvSpPr>
        <p:spPr>
          <a:xfrm>
            <a:off x="7962700" y="4927188"/>
            <a:ext cx="189508" cy="1614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5-Point Star 9">
            <a:extLst>
              <a:ext uri="{FF2B5EF4-FFF2-40B4-BE49-F238E27FC236}">
                <a16:creationId xmlns:a16="http://schemas.microsoft.com/office/drawing/2014/main" id="{43DF2B2F-836C-70EB-2B5E-50A3926A6CE6}"/>
              </a:ext>
            </a:extLst>
          </p:cNvPr>
          <p:cNvSpPr/>
          <p:nvPr/>
        </p:nvSpPr>
        <p:spPr>
          <a:xfrm>
            <a:off x="5184220" y="3044189"/>
            <a:ext cx="189508" cy="1614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5-Point Star 10">
            <a:extLst>
              <a:ext uri="{FF2B5EF4-FFF2-40B4-BE49-F238E27FC236}">
                <a16:creationId xmlns:a16="http://schemas.microsoft.com/office/drawing/2014/main" id="{6A03A2D0-D95B-38A0-5E06-8D572514D622}"/>
              </a:ext>
            </a:extLst>
          </p:cNvPr>
          <p:cNvSpPr/>
          <p:nvPr/>
        </p:nvSpPr>
        <p:spPr>
          <a:xfrm>
            <a:off x="8057454" y="5588522"/>
            <a:ext cx="515046" cy="421945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5-Point Star 10">
            <a:extLst>
              <a:ext uri="{FF2B5EF4-FFF2-40B4-BE49-F238E27FC236}">
                <a16:creationId xmlns:a16="http://schemas.microsoft.com/office/drawing/2014/main" id="{2C0BD812-DF9D-E60E-4113-7A8C569B4308}"/>
              </a:ext>
            </a:extLst>
          </p:cNvPr>
          <p:cNvSpPr/>
          <p:nvPr/>
        </p:nvSpPr>
        <p:spPr>
          <a:xfrm>
            <a:off x="4546094" y="4136009"/>
            <a:ext cx="515046" cy="421945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0681747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24014D-4299-5945-AB15-A902F05AE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072"/>
            <a:ext cx="12192000" cy="7113586"/>
          </a:xfrm>
          <a:prstGeom prst="rect">
            <a:avLst/>
          </a:prstGeom>
        </p:spPr>
      </p:pic>
      <p:sp>
        <p:nvSpPr>
          <p:cNvPr id="3" name="Arrow: Up 2">
            <a:extLst>
              <a:ext uri="{FF2B5EF4-FFF2-40B4-BE49-F238E27FC236}">
                <a16:creationId xmlns:a16="http://schemas.microsoft.com/office/drawing/2014/main" id="{CBCC1351-19B0-1489-723C-5389D19689E4}"/>
              </a:ext>
            </a:extLst>
          </p:cNvPr>
          <p:cNvSpPr/>
          <p:nvPr/>
        </p:nvSpPr>
        <p:spPr>
          <a:xfrm rot="5400000">
            <a:off x="2136321" y="3765599"/>
            <a:ext cx="589476" cy="1190074"/>
          </a:xfrm>
          <a:prstGeom prst="upArrow">
            <a:avLst>
              <a:gd name="adj1" fmla="val 50000"/>
              <a:gd name="adj2" fmla="val 1582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2086908C-63BD-B135-86B2-B7B629ED476D}"/>
              </a:ext>
            </a:extLst>
          </p:cNvPr>
          <p:cNvSpPr/>
          <p:nvPr/>
        </p:nvSpPr>
        <p:spPr>
          <a:xfrm rot="16200000">
            <a:off x="6598321" y="4476027"/>
            <a:ext cx="589476" cy="1190074"/>
          </a:xfrm>
          <a:prstGeom prst="upArrow">
            <a:avLst>
              <a:gd name="adj1" fmla="val 50000"/>
              <a:gd name="adj2" fmla="val 1711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2987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b="1" kern="1200">
                <a:latin typeface="+mj-lt"/>
                <a:ea typeface="+mj-ea"/>
                <a:cs typeface="+mj-cs"/>
              </a:rPr>
              <a:t> Compression PoCUS for DVT</a:t>
            </a:r>
          </a:p>
        </p:txBody>
      </p:sp>
      <p:sp>
        <p:nvSpPr>
          <p:cNvPr id="47" name="!!accent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018B36-2B11-34E4-5472-FCEBB50839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5" b="-2"/>
          <a:stretch/>
        </p:blipFill>
        <p:spPr>
          <a:xfrm>
            <a:off x="4868487" y="10"/>
            <a:ext cx="7323513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B2F9FF-8E81-2E77-9EFC-2ECF0EA4A07D}"/>
              </a:ext>
            </a:extLst>
          </p:cNvPr>
          <p:cNvSpPr txBox="1"/>
          <p:nvPr/>
        </p:nvSpPr>
        <p:spPr>
          <a:xfrm>
            <a:off x="5186135" y="251762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EAC6F-62CF-CBAA-ABFB-0C0DADADA35F}"/>
              </a:ext>
            </a:extLst>
          </p:cNvPr>
          <p:cNvSpPr txBox="1"/>
          <p:nvPr/>
        </p:nvSpPr>
        <p:spPr>
          <a:xfrm>
            <a:off x="237338" y="6199830"/>
            <a:ext cx="4948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https://en.m.wikipedia.org/wiki/File:2136ab_Lower_Limb_Veins_Anterior_Posterior.jpg</a:t>
            </a:r>
          </a:p>
        </p:txBody>
      </p:sp>
    </p:spTree>
    <p:extLst>
      <p:ext uri="{BB962C8B-B14F-4D97-AF65-F5344CB8AC3E}">
        <p14:creationId xmlns:p14="http://schemas.microsoft.com/office/powerpoint/2010/main" val="4110414023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B4B278-78F6-AB30-3E55-7157A3C66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754"/>
            <a:ext cx="6864048" cy="6509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4D6C0E-414A-4529-C424-65590995C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715" y="-1"/>
            <a:ext cx="6386286" cy="68580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398933-6D11-0AD5-BB03-B1C6477CD47D}"/>
              </a:ext>
            </a:extLst>
          </p:cNvPr>
          <p:cNvSpPr txBox="1"/>
          <p:nvPr/>
        </p:nvSpPr>
        <p:spPr>
          <a:xfrm>
            <a:off x="0" y="6476146"/>
            <a:ext cx="12337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hlinkClick r:id="rId4"/>
              </a:rPr>
              <a:t>http://</a:t>
            </a:r>
            <a:r>
              <a:rPr lang="en-US" dirty="0" err="1">
                <a:hlinkClick r:id="rId4"/>
              </a:rPr>
              <a:t>us.i1.yimg.com</a:t>
            </a:r>
            <a:r>
              <a:rPr lang="en-US" dirty="0">
                <a:hlinkClick r:id="rId4"/>
              </a:rPr>
              <a:t>/</a:t>
            </a:r>
            <a:r>
              <a:rPr lang="en-US" dirty="0" err="1">
                <a:hlinkClick r:id="rId4"/>
              </a:rPr>
              <a:t>us.yimg.com</a:t>
            </a:r>
            <a:r>
              <a:rPr lang="en-US" dirty="0">
                <a:hlinkClick r:id="rId4"/>
              </a:rPr>
              <a:t>/i/edu/ref/ga/l/586.gif</a:t>
            </a:r>
            <a:r>
              <a:rPr lang="en-GB" dirty="0"/>
              <a:t>. . </a:t>
            </a:r>
            <a:r>
              <a:rPr lang="en-GB" dirty="0">
                <a:hlinkClick r:id="rId5"/>
              </a:rPr>
              <a:t>https://</a:t>
            </a:r>
            <a:r>
              <a:rPr lang="en-GB" dirty="0" err="1">
                <a:hlinkClick r:id="rId5"/>
              </a:rPr>
              <a:t>commons.wikimedia.org</a:t>
            </a:r>
            <a:r>
              <a:rPr lang="en-GB" dirty="0">
                <a:hlinkClick r:id="rId5"/>
              </a:rPr>
              <a:t>/wiki/</a:t>
            </a:r>
            <a:r>
              <a:rPr lang="en-GB" dirty="0" err="1">
                <a:hlinkClick r:id="rId5"/>
              </a:rPr>
              <a:t>File:Sobo_1909_573</a:t>
            </a:r>
            <a:r>
              <a:rPr lang="en-GB" dirty="0">
                <a:hlinkClick r:id="rId5"/>
              </a:rPr>
              <a:t>-574.png</a:t>
            </a: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95657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F93E0B60-0204-4F9C-8CD5-C9BD373E1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56CDC1-9FC5-54FC-08F0-2FC1C57BB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52" y="3965418"/>
            <a:ext cx="4820134" cy="16356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Effective Compression </a:t>
            </a:r>
            <a:br>
              <a:rPr lang="en-GB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GB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 the Femoral V</a:t>
            </a:r>
            <a:endParaRPr lang="en-US" sz="40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BFA0782-E4B3-4AE1-904C-10681376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67B6173-F03D-4643-AF45-C8A3A034C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9C5B76B-07C5-4AF3-B407-C1FC95B6C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2C44622-9766-4F88-A9B0-A71B34E4F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51" name="Freeform: Shape 50">
              <a:extLst>
                <a:ext uri="{FF2B5EF4-FFF2-40B4-BE49-F238E27FC236}">
                  <a16:creationId xmlns:a16="http://schemas.microsoft.com/office/drawing/2014/main" id="{76DA3EB3-67D4-47DC-A531-F4B0EB029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482B707-DAC7-4D8A-BA19-3771A51A6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CB3F052-1839-4D87-A112-D7EF77884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160BCB-9856-41AA-A8B4-C000F9D31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6BE7FD8-DDBE-4757-AEA0-50DEA9A49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57" name="Freeform: Shape 56">
              <a:extLst>
                <a:ext uri="{FF2B5EF4-FFF2-40B4-BE49-F238E27FC236}">
                  <a16:creationId xmlns:a16="http://schemas.microsoft.com/office/drawing/2014/main" id="{E9FC4450-C88E-4D5D-99DD-0A34BCFC9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6CBB672-9A9B-CF1C-FADF-239022E97C5B}"/>
                  </a:ext>
                </a:extLst>
              </p14:cNvPr>
              <p14:cNvContentPartPr/>
              <p14:nvPr/>
            </p14:nvContentPartPr>
            <p14:xfrm>
              <a:off x="2162541" y="4267881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6CBB672-9A9B-CF1C-FADF-239022E97C5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53541" y="4258881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614597A-024D-781B-0A15-B60750B60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524" y="1098200"/>
            <a:ext cx="5979816" cy="5542268"/>
          </a:xfrm>
          <a:prstGeom prst="rect">
            <a:avLst/>
          </a:prstGeom>
        </p:spPr>
      </p:pic>
      <p:sp>
        <p:nvSpPr>
          <p:cNvPr id="8" name="Trapezium 7">
            <a:extLst>
              <a:ext uri="{FF2B5EF4-FFF2-40B4-BE49-F238E27FC236}">
                <a16:creationId xmlns:a16="http://schemas.microsoft.com/office/drawing/2014/main" id="{E462AA07-46A1-805A-1642-19F8F7249531}"/>
              </a:ext>
            </a:extLst>
          </p:cNvPr>
          <p:cNvSpPr/>
          <p:nvPr/>
        </p:nvSpPr>
        <p:spPr>
          <a:xfrm rot="20228454">
            <a:off x="6141522" y="305062"/>
            <a:ext cx="2592784" cy="1206426"/>
          </a:xfrm>
          <a:prstGeom prst="trapezoi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922E41A3-5F5F-37B2-0E3F-60A269B84201}"/>
              </a:ext>
            </a:extLst>
          </p:cNvPr>
          <p:cNvSpPr/>
          <p:nvPr/>
        </p:nvSpPr>
        <p:spPr>
          <a:xfrm rot="9119274">
            <a:off x="6977370" y="662100"/>
            <a:ext cx="1105687" cy="786207"/>
          </a:xfrm>
          <a:prstGeom prst="upArrow">
            <a:avLst>
              <a:gd name="adj1" fmla="val 56741"/>
              <a:gd name="adj2" fmla="val 741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1203A-4CD0-17BD-603E-7BE5BA6A9115}"/>
              </a:ext>
            </a:extLst>
          </p:cNvPr>
          <p:cNvSpPr txBox="1"/>
          <p:nvPr/>
        </p:nvSpPr>
        <p:spPr>
          <a:xfrm rot="20193415">
            <a:off x="6465124" y="194480"/>
            <a:ext cx="2045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/>
              <a:t>Transducer </a:t>
            </a:r>
            <a:endParaRPr lang="en-US" sz="2400" dirty="0"/>
          </a:p>
        </p:txBody>
      </p:sp>
      <p:sp>
        <p:nvSpPr>
          <p:cNvPr id="15" name="Trapezium 14">
            <a:extLst>
              <a:ext uri="{FF2B5EF4-FFF2-40B4-BE49-F238E27FC236}">
                <a16:creationId xmlns:a16="http://schemas.microsoft.com/office/drawing/2014/main" id="{D1F61952-DA82-5FB8-7F91-2B61A38D0A2B}"/>
              </a:ext>
            </a:extLst>
          </p:cNvPr>
          <p:cNvSpPr/>
          <p:nvPr/>
        </p:nvSpPr>
        <p:spPr>
          <a:xfrm rot="2007471">
            <a:off x="9861599" y="395755"/>
            <a:ext cx="2467320" cy="1221608"/>
          </a:xfrm>
          <a:prstGeom prst="trapezoi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842BBFE1-EB4A-E106-D18C-49A30DA5769B}"/>
              </a:ext>
            </a:extLst>
          </p:cNvPr>
          <p:cNvSpPr/>
          <p:nvPr/>
        </p:nvSpPr>
        <p:spPr>
          <a:xfrm rot="12927551">
            <a:off x="10456728" y="782982"/>
            <a:ext cx="1105687" cy="786207"/>
          </a:xfrm>
          <a:prstGeom prst="upArrow">
            <a:avLst>
              <a:gd name="adj1" fmla="val 44214"/>
              <a:gd name="adj2" fmla="val 721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3E83925-8834-D10B-B671-F788CCF79DB5}"/>
              </a:ext>
            </a:extLst>
          </p:cNvPr>
          <p:cNvSpPr/>
          <p:nvPr/>
        </p:nvSpPr>
        <p:spPr>
          <a:xfrm>
            <a:off x="7654965" y="2785189"/>
            <a:ext cx="238873" cy="2388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D4A050-2A63-4DD4-C33F-3B5203CA0C77}"/>
              </a:ext>
            </a:extLst>
          </p:cNvPr>
          <p:cNvSpPr/>
          <p:nvPr/>
        </p:nvSpPr>
        <p:spPr>
          <a:xfrm>
            <a:off x="8280600" y="4588613"/>
            <a:ext cx="238873" cy="2388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616E8CE-1E84-1BF9-AC7B-84E7B269D890}"/>
              </a:ext>
            </a:extLst>
          </p:cNvPr>
          <p:cNvSpPr/>
          <p:nvPr/>
        </p:nvSpPr>
        <p:spPr>
          <a:xfrm>
            <a:off x="8802921" y="4441171"/>
            <a:ext cx="238873" cy="2388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D436228-C542-9F0B-8D89-8CBB9A254695}"/>
              </a:ext>
            </a:extLst>
          </p:cNvPr>
          <p:cNvSpPr/>
          <p:nvPr/>
        </p:nvSpPr>
        <p:spPr>
          <a:xfrm>
            <a:off x="7669302" y="2984754"/>
            <a:ext cx="246991" cy="24699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3D5BA7D-3979-8BC9-8B98-659DE2D69DEE}"/>
              </a:ext>
            </a:extLst>
          </p:cNvPr>
          <p:cNvSpPr/>
          <p:nvPr/>
        </p:nvSpPr>
        <p:spPr>
          <a:xfrm>
            <a:off x="8164268" y="4190687"/>
            <a:ext cx="382916" cy="38291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716CC24-A969-25B2-B020-261325ADB3C6}"/>
              </a:ext>
            </a:extLst>
          </p:cNvPr>
          <p:cNvSpPr/>
          <p:nvPr/>
        </p:nvSpPr>
        <p:spPr>
          <a:xfrm>
            <a:off x="8979432" y="4494795"/>
            <a:ext cx="373375" cy="3733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CF1C5FA-8592-64DF-7160-AD85EB7B490B}"/>
              </a:ext>
            </a:extLst>
          </p:cNvPr>
          <p:cNvSpPr/>
          <p:nvPr/>
        </p:nvSpPr>
        <p:spPr>
          <a:xfrm flipH="1">
            <a:off x="7505990" y="2893730"/>
            <a:ext cx="163311" cy="163311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C1A41AE-6BF0-2322-5724-BC895C2D4444}"/>
              </a:ext>
            </a:extLst>
          </p:cNvPr>
          <p:cNvSpPr/>
          <p:nvPr/>
        </p:nvSpPr>
        <p:spPr>
          <a:xfrm flipH="1">
            <a:off x="8173676" y="1865152"/>
            <a:ext cx="163311" cy="163311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BF613AA-0C83-05A6-1E8B-CA423FE855BC}"/>
              </a:ext>
            </a:extLst>
          </p:cNvPr>
          <p:cNvSpPr/>
          <p:nvPr/>
        </p:nvSpPr>
        <p:spPr>
          <a:xfrm>
            <a:off x="9325242" y="4676168"/>
            <a:ext cx="427364" cy="42736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21237DC-31FC-D7EC-C4A2-25CE8DC9B724}"/>
              </a:ext>
            </a:extLst>
          </p:cNvPr>
          <p:cNvSpPr txBox="1"/>
          <p:nvPr/>
        </p:nvSpPr>
        <p:spPr>
          <a:xfrm rot="2007192">
            <a:off x="10496481" y="608727"/>
            <a:ext cx="2045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/>
              <a:t>Transducer </a:t>
            </a:r>
            <a:endParaRPr lang="en-US" sz="24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595EA60-8CAE-25E3-A3F3-B9A675576E76}"/>
              </a:ext>
            </a:extLst>
          </p:cNvPr>
          <p:cNvSpPr txBox="1"/>
          <p:nvPr/>
        </p:nvSpPr>
        <p:spPr>
          <a:xfrm>
            <a:off x="7933835" y="2432967"/>
            <a:ext cx="1440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/>
              <a:t>Add. </a:t>
            </a:r>
            <a:r>
              <a:rPr lang="en-GB" sz="2000" b="1" dirty="0" err="1"/>
              <a:t>Longus</a:t>
            </a:r>
            <a:endParaRPr lang="en-US" sz="2000" b="1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6F3A692-48B6-619A-A790-E8EE0A8CC470}"/>
              </a:ext>
            </a:extLst>
          </p:cNvPr>
          <p:cNvSpPr txBox="1"/>
          <p:nvPr/>
        </p:nvSpPr>
        <p:spPr>
          <a:xfrm>
            <a:off x="9004842" y="2785189"/>
            <a:ext cx="200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/>
              <a:t>A. Magnus</a:t>
            </a:r>
            <a:endParaRPr lang="en-US" sz="2000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5FF3EC7-3BB8-029B-B8FF-ECFC70689E37}"/>
              </a:ext>
            </a:extLst>
          </p:cNvPr>
          <p:cNvSpPr txBox="1"/>
          <p:nvPr/>
        </p:nvSpPr>
        <p:spPr>
          <a:xfrm>
            <a:off x="9155569" y="1575323"/>
            <a:ext cx="130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/>
              <a:t>Gracilis</a:t>
            </a:r>
            <a:endParaRPr lang="en-US" sz="24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28DF278-E320-D4CD-0005-F7FD0782D486}"/>
              </a:ext>
            </a:extLst>
          </p:cNvPr>
          <p:cNvSpPr txBox="1"/>
          <p:nvPr/>
        </p:nvSpPr>
        <p:spPr>
          <a:xfrm>
            <a:off x="6834727" y="2248053"/>
            <a:ext cx="1305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 err="1"/>
              <a:t>Sartorius</a:t>
            </a:r>
            <a:endParaRPr lang="en-US" sz="2000" b="1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8C7605E-4BCD-6464-5B98-110A020CCDB8}"/>
              </a:ext>
            </a:extLst>
          </p:cNvPr>
          <p:cNvSpPr txBox="1"/>
          <p:nvPr/>
        </p:nvSpPr>
        <p:spPr>
          <a:xfrm>
            <a:off x="6420692" y="3843135"/>
            <a:ext cx="130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/>
              <a:t>Vastus</a:t>
            </a:r>
            <a:endParaRPr lang="en-US" sz="2400" b="1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C52D2B0-6E28-6E86-CDE6-960354FB5BC4}"/>
              </a:ext>
            </a:extLst>
          </p:cNvPr>
          <p:cNvSpPr txBox="1"/>
          <p:nvPr/>
        </p:nvSpPr>
        <p:spPr>
          <a:xfrm>
            <a:off x="7438743" y="5778243"/>
            <a:ext cx="1935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/>
              <a:t>Linea</a:t>
            </a:r>
            <a:r>
              <a:rPr lang="en-GB" sz="2400" b="1" dirty="0"/>
              <a:t> Aspera</a:t>
            </a:r>
            <a:endParaRPr lang="en-US" sz="2400" b="1" dirty="0"/>
          </a:p>
        </p:txBody>
      </p:sp>
      <p:sp>
        <p:nvSpPr>
          <p:cNvPr id="86" name="Arrow: Up 85">
            <a:extLst>
              <a:ext uri="{FF2B5EF4-FFF2-40B4-BE49-F238E27FC236}">
                <a16:creationId xmlns:a16="http://schemas.microsoft.com/office/drawing/2014/main" id="{A61A1255-41EE-55C8-5CD0-E22F89E56E0E}"/>
              </a:ext>
            </a:extLst>
          </p:cNvPr>
          <p:cNvSpPr/>
          <p:nvPr/>
        </p:nvSpPr>
        <p:spPr>
          <a:xfrm>
            <a:off x="7669301" y="5165132"/>
            <a:ext cx="1340122" cy="716974"/>
          </a:xfrm>
          <a:prstGeom prst="upArrow">
            <a:avLst>
              <a:gd name="adj1" fmla="val 21505"/>
              <a:gd name="adj2" fmla="val 567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ium 5">
            <a:extLst>
              <a:ext uri="{FF2B5EF4-FFF2-40B4-BE49-F238E27FC236}">
                <a16:creationId xmlns:a16="http://schemas.microsoft.com/office/drawing/2014/main" id="{EC803A94-E8AC-4C1F-B69B-49DDCFF9D52E}"/>
              </a:ext>
            </a:extLst>
          </p:cNvPr>
          <p:cNvSpPr/>
          <p:nvPr/>
        </p:nvSpPr>
        <p:spPr>
          <a:xfrm>
            <a:off x="2178142" y="959305"/>
            <a:ext cx="1980356" cy="2097736"/>
          </a:xfrm>
          <a:prstGeom prst="trapezoid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ysClr val="windowText" lastClr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921151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Documents and Settings\pprqhme\My Documents\My Pictures\US equipment 048.jpg"/>
          <p:cNvPicPr>
            <a:picLocks noChangeAspect="1" noChangeArrowheads="1"/>
          </p:cNvPicPr>
          <p:nvPr/>
        </p:nvPicPr>
        <p:blipFill rotWithShape="1">
          <a:blip r:embed="rId3" cstate="print"/>
          <a:srcRect l="1255" r="2638"/>
          <a:stretch/>
        </p:blipFill>
        <p:spPr bwMode="auto">
          <a:xfrm>
            <a:off x="7438571" y="-18"/>
            <a:ext cx="4753429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</p:spPr>
      </p:pic>
      <p:pic>
        <p:nvPicPr>
          <p:cNvPr id="1026" name="Picture 2" descr="\\xenh\fileshare\Radiology\Private Folders\hazel.edwards\Desktop\dvt-ultrasound_image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5" r="24755"/>
          <a:stretch/>
        </p:blipFill>
        <p:spPr bwMode="auto">
          <a:xfrm>
            <a:off x="3175000" y="1"/>
            <a:ext cx="5161644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86" y="2025952"/>
            <a:ext cx="3477381" cy="483202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/>
              <a:t>Linear</a:t>
            </a:r>
            <a:r>
              <a:rPr lang="en-GB" sz="2000" dirty="0"/>
              <a:t> Tr</a:t>
            </a:r>
            <a:r>
              <a:rPr lang="en-US" sz="2000" dirty="0" err="1"/>
              <a:t>ansducer</a:t>
            </a:r>
            <a:r>
              <a:rPr lang="en-US" sz="2000" dirty="0"/>
              <a:t> 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– low frequency</a:t>
            </a:r>
          </a:p>
          <a:p>
            <a:r>
              <a:rPr lang="en-GB" sz="2000" dirty="0"/>
              <a:t>Curved Transducer</a:t>
            </a:r>
          </a:p>
          <a:p>
            <a:pPr marL="0" indent="0">
              <a:buNone/>
            </a:pPr>
            <a:r>
              <a:rPr lang="en-GB" sz="2000" dirty="0"/>
              <a:t>– high frequency</a:t>
            </a:r>
            <a:endParaRPr lang="en-US" sz="2000" dirty="0"/>
          </a:p>
          <a:p>
            <a:endParaRPr lang="en-US" sz="2000" dirty="0"/>
          </a:p>
          <a:p>
            <a:r>
              <a:rPr lang="en-GB" sz="2000" dirty="0"/>
              <a:t>Patient semi-recumbent (1)</a:t>
            </a:r>
          </a:p>
          <a:p>
            <a:r>
              <a:rPr lang="en-US" sz="2000" dirty="0"/>
              <a:t>Groin &amp; thigh exposed</a:t>
            </a:r>
            <a:r>
              <a:rPr lang="en-GB" sz="2000" dirty="0"/>
              <a:t> </a:t>
            </a:r>
          </a:p>
          <a:p>
            <a:r>
              <a:rPr lang="en-GB" sz="2000" dirty="0"/>
              <a:t>Externally rotated leg</a:t>
            </a:r>
            <a:endParaRPr lang="en-US" sz="2000" dirty="0"/>
          </a:p>
          <a:p>
            <a:r>
              <a:rPr lang="en-US" sz="2000" dirty="0"/>
              <a:t>Compress only in transverse</a:t>
            </a:r>
            <a:endParaRPr lang="en-GB" sz="2000" dirty="0"/>
          </a:p>
          <a:p>
            <a:r>
              <a:rPr lang="en-GB" sz="2000" dirty="0"/>
              <a:t>Sit patient bolt upright (2)</a:t>
            </a:r>
          </a:p>
          <a:p>
            <a:r>
              <a:rPr lang="en-GB" sz="2000" dirty="0"/>
              <a:t>Compress towards bone </a:t>
            </a:r>
            <a:endParaRPr lang="en-US" sz="2000" dirty="0"/>
          </a:p>
          <a:p>
            <a:pPr marL="0"/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6199D1-6A80-F8C3-A59D-07CF067D60AD}"/>
              </a:ext>
            </a:extLst>
          </p:cNvPr>
          <p:cNvSpPr/>
          <p:nvPr/>
        </p:nvSpPr>
        <p:spPr>
          <a:xfrm>
            <a:off x="0" y="-55218"/>
            <a:ext cx="3855358" cy="18898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9E426D-AEFA-0C44-34E4-E3EE2BFC2AEA}"/>
              </a:ext>
            </a:extLst>
          </p:cNvPr>
          <p:cNvSpPr txBox="1">
            <a:spLocks/>
          </p:cNvSpPr>
          <p:nvPr/>
        </p:nvSpPr>
        <p:spPr>
          <a:xfrm>
            <a:off x="27843" y="-19"/>
            <a:ext cx="3676323" cy="1690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2</a:t>
            </a:r>
            <a:r>
              <a:rPr lang="en-GB" sz="2800" b="1" dirty="0"/>
              <a:t>, 3 or 5</a:t>
            </a:r>
            <a:r>
              <a:rPr lang="en-US" sz="2800" b="1" dirty="0"/>
              <a:t> point compression technique</a:t>
            </a:r>
          </a:p>
        </p:txBody>
      </p:sp>
    </p:spTree>
    <p:extLst>
      <p:ext uri="{BB962C8B-B14F-4D97-AF65-F5344CB8AC3E}">
        <p14:creationId xmlns:p14="http://schemas.microsoft.com/office/powerpoint/2010/main" val="2206684562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A62AA6-F8AD-0840-BDEF-DCAF32419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0" b="9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81792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3B5F8FB9-93B9-4832-A062-85E1B6A5A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9FB7D-3652-6249-BA77-51D4DBA30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15"/>
          <a:stretch/>
        </p:blipFill>
        <p:spPr>
          <a:xfrm>
            <a:off x="1406842" y="10"/>
            <a:ext cx="10785159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58" name="Arc 57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775926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330</Words>
  <Application>Microsoft Office PowerPoint</Application>
  <PresentationFormat>Widescreen</PresentationFormat>
  <Paragraphs>57</Paragraphs>
  <Slides>16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 Compression PoCUS for DVT</vt:lpstr>
      <vt:lpstr>Which ultrasound technique?</vt:lpstr>
      <vt:lpstr>PowerPoint Presentation</vt:lpstr>
      <vt:lpstr> Compression PoCUS for DVT</vt:lpstr>
      <vt:lpstr>PowerPoint Presentation</vt:lpstr>
      <vt:lpstr>Effective Compression  of the Femoral V</vt:lpstr>
      <vt:lpstr>PowerPoint Presentation</vt:lpstr>
      <vt:lpstr>PowerPoint Presentation</vt:lpstr>
      <vt:lpstr>PowerPoint Presentation</vt:lpstr>
      <vt:lpstr>PowerPoint Presentation</vt:lpstr>
      <vt:lpstr>Effective Compression  of the Deep Posterior Compartment </vt:lpstr>
      <vt:lpstr>PowerPoint Presentation</vt:lpstr>
      <vt:lpstr> Alternative Causes of Calf Swelling  </vt:lpstr>
      <vt:lpstr>Pitfalls</vt:lpstr>
      <vt:lpstr>PowerPoint Presentation</vt:lpstr>
      <vt:lpstr>Thank you for listening  Thanks for additional images from Hazel Edwards and Simon Richards  Thank you to Rick Miles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Karyn Collison</dc:creator>
  <cp:lastModifiedBy>SARKER, Borsha (LEEDS TEACHING HOSPITALS NHS TRUST)</cp:lastModifiedBy>
  <cp:revision>17</cp:revision>
  <dcterms:created xsi:type="dcterms:W3CDTF">2021-08-23T11:30:20Z</dcterms:created>
  <dcterms:modified xsi:type="dcterms:W3CDTF">2026-04-19T23:02:26Z</dcterms:modified>
</cp:coreProperties>
</file>